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03" r:id="rId2"/>
    <p:sldId id="406" r:id="rId3"/>
    <p:sldId id="412" r:id="rId4"/>
    <p:sldId id="423" r:id="rId5"/>
    <p:sldId id="424" r:id="rId6"/>
    <p:sldId id="415" r:id="rId7"/>
    <p:sldId id="425" r:id="rId8"/>
    <p:sldId id="420" r:id="rId9"/>
    <p:sldId id="42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le Howell" initials="MH" lastIdx="7" clrIdx="0">
    <p:extLst/>
  </p:cmAuthor>
  <p:cmAuthor id="2" name="Jana Juginovic" initials="JMJ" lastIdx="9" clrIdx="1"/>
  <p:cmAuthor id="3" name="Jana Juginovic" initials="JMJ [2]" lastIdx="1" clrIdx="2"/>
  <p:cmAuthor id="4" name="Jana Juginovic" initials="JMJ [3]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243"/>
    <a:srgbClr val="DEDEDE"/>
    <a:srgbClr val="047BC1"/>
    <a:srgbClr val="0097D4"/>
    <a:srgbClr val="79A242"/>
    <a:srgbClr val="823894"/>
    <a:srgbClr val="34B66D"/>
    <a:srgbClr val="05AAAC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21" autoAdjust="0"/>
    <p:restoredTop sz="93981" autoAdjust="0"/>
  </p:normalViewPr>
  <p:slideViewPr>
    <p:cSldViewPr snapToGrid="0" snapToObjects="1">
      <p:cViewPr varScale="1">
        <p:scale>
          <a:sx n="83" d="100"/>
          <a:sy n="83" d="100"/>
        </p:scale>
        <p:origin x="216" y="664"/>
      </p:cViewPr>
      <p:guideLst>
        <p:guide orient="horz" pos="141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3894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F13CC-A6A6-524A-A0F8-DAB9B298E3B6}" type="datetimeFigureOut">
              <a:rPr lang="en-US" smtClean="0"/>
              <a:t>5/15/18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D518-EFD6-E34B-989E-6B6564A75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004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614CD-FA73-DF49-AA13-A5EF746D725A}" type="datetimeFigureOut">
              <a:rPr lang="en-US" smtClean="0"/>
              <a:t>5/15/18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02FF9-4628-B146-9948-95257A430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99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2FF9-4628-B146-9948-95257A43069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8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2FF9-4628-B146-9948-95257A4306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0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624" y="46180"/>
            <a:ext cx="10805055" cy="450663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12800" y="1470213"/>
            <a:ext cx="10543117" cy="457181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"/>
              <a:defRPr sz="1900">
                <a:solidFill>
                  <a:srgbClr val="000000"/>
                </a:solidFill>
              </a:defRPr>
            </a:lvl1pPr>
            <a:lvl2pPr marL="798513" indent="-341313">
              <a:spcBef>
                <a:spcPts val="500"/>
              </a:spcBef>
              <a:buSzPct val="75000"/>
              <a:buFont typeface="Wingdings" panose="05000000000000000000" pitchFamily="2" charset="2"/>
              <a:buChar char=""/>
              <a:defRPr sz="1900">
                <a:solidFill>
                  <a:srgbClr val="000000"/>
                </a:solidFill>
              </a:defRPr>
            </a:lvl2pPr>
            <a:lvl3pPr marL="1255713" indent="-341313">
              <a:spcBef>
                <a:spcPts val="500"/>
              </a:spcBef>
              <a:buFont typeface="Arial" panose="020B0604020202020204" pitchFamily="34" charset="0"/>
              <a:buChar char="•"/>
              <a:defRPr sz="1900">
                <a:solidFill>
                  <a:srgbClr val="000000"/>
                </a:solidFill>
              </a:defRPr>
            </a:lvl3pPr>
            <a:lvl4pPr marL="1371600" indent="0">
              <a:buNone/>
              <a:defRPr sz="1900">
                <a:solidFill>
                  <a:srgbClr val="000000"/>
                </a:solidFill>
              </a:defRPr>
            </a:lvl4pPr>
            <a:lvl5pPr>
              <a:defRPr sz="19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Place text here</a:t>
            </a:r>
          </a:p>
          <a:p>
            <a:pPr lvl="1"/>
            <a:r>
              <a:rPr lang="en-US" dirty="0"/>
              <a:t>Second level bullet</a:t>
            </a:r>
          </a:p>
          <a:p>
            <a:pPr lvl="2"/>
            <a:r>
              <a:rPr lang="en-US" dirty="0"/>
              <a:t>Third level bullet</a:t>
            </a:r>
          </a:p>
        </p:txBody>
      </p:sp>
    </p:spTree>
    <p:extLst>
      <p:ext uri="{BB962C8B-B14F-4D97-AF65-F5344CB8AC3E}">
        <p14:creationId xmlns:p14="http://schemas.microsoft.com/office/powerpoint/2010/main" val="721309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2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"/>
          <p:cNvSpPr>
            <a:spLocks noGrp="1"/>
          </p:cNvSpPr>
          <p:nvPr>
            <p:ph type="title" hasCustomPrompt="1"/>
          </p:nvPr>
        </p:nvSpPr>
        <p:spPr>
          <a:xfrm>
            <a:off x="2228479" y="2897234"/>
            <a:ext cx="9299448" cy="1325880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l">
              <a:spcBef>
                <a:spcPts val="0"/>
              </a:spcBef>
              <a:defRPr sz="3600" b="1">
                <a:solidFill>
                  <a:schemeClr val="accent6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Insert Title Here </a:t>
            </a:r>
            <a:br>
              <a:rPr lang="en-US" dirty="0"/>
            </a:br>
            <a:r>
              <a:rPr lang="en-US" dirty="0"/>
              <a:t>(75 characters maximum)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228479" y="4870235"/>
            <a:ext cx="9299448" cy="57841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228479" y="5199656"/>
            <a:ext cx="9299448" cy="390521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228479" y="5602567"/>
            <a:ext cx="9299448" cy="40378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DD Month 2017</a:t>
            </a: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6395" y="4874480"/>
            <a:ext cx="1189829" cy="951863"/>
          </a:xfrm>
          <a:prstGeom prst="rect">
            <a:avLst/>
          </a:prstGeom>
        </p:spPr>
      </p:pic>
      <p:sp>
        <p:nvSpPr>
          <p:cNvPr id="48" name="Oval 47"/>
          <p:cNvSpPr/>
          <p:nvPr userDrawn="1"/>
        </p:nvSpPr>
        <p:spPr>
          <a:xfrm>
            <a:off x="1825043" y="6101651"/>
            <a:ext cx="45720" cy="4572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49" name="Straight Connector 48"/>
          <p:cNvCxnSpPr/>
          <p:nvPr userDrawn="1"/>
        </p:nvCxnSpPr>
        <p:spPr>
          <a:xfrm flipH="1">
            <a:off x="0" y="6124669"/>
            <a:ext cx="1793872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 userDrawn="1"/>
        </p:nvCxnSpPr>
        <p:spPr>
          <a:xfrm flipH="1">
            <a:off x="1892734" y="6124511"/>
            <a:ext cx="9720781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 userDrawn="1"/>
        </p:nvSpPr>
        <p:spPr>
          <a:xfrm flipH="1">
            <a:off x="11642081" y="6101651"/>
            <a:ext cx="45720" cy="4572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228478" y="4543154"/>
            <a:ext cx="9299448" cy="57607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8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subtitle here (75 characters maximum)</a:t>
            </a:r>
          </a:p>
        </p:txBody>
      </p:sp>
    </p:spTree>
    <p:extLst>
      <p:ext uri="{BB962C8B-B14F-4D97-AF65-F5344CB8AC3E}">
        <p14:creationId xmlns:p14="http://schemas.microsoft.com/office/powerpoint/2010/main" val="301667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Wid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616645"/>
            <a:ext cx="12192000" cy="56967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5" name="Title 19"/>
          <p:cNvSpPr>
            <a:spLocks noGrp="1"/>
          </p:cNvSpPr>
          <p:nvPr>
            <p:ph type="title" hasCustomPrompt="1"/>
          </p:nvPr>
        </p:nvSpPr>
        <p:spPr>
          <a:xfrm>
            <a:off x="420624" y="48278"/>
            <a:ext cx="10847121" cy="434888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lang="en-US" dirty="0"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 flipH="1">
            <a:off x="0" y="608083"/>
            <a:ext cx="121920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flipH="1">
            <a:off x="0" y="6320547"/>
            <a:ext cx="1219200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" y="6464808"/>
            <a:ext cx="390801" cy="312641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1483788" y="6445466"/>
            <a:ext cx="708212" cy="365125"/>
          </a:xfrm>
          <a:prstGeom prst="rect">
            <a:avLst/>
          </a:prstGeom>
        </p:spPr>
        <p:txBody>
          <a:bodyPr lIns="0" rIns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>
                <a:solidFill>
                  <a:srgbClr val="002B49"/>
                </a:solidFill>
                <a:latin typeface="Arial"/>
                <a:cs typeface="Arial"/>
              </a:rPr>
              <a:t>   | </a:t>
            </a:r>
            <a:fld id="{D43A6F16-D3CF-4F46-B6D9-B3CAB1B87938}" type="slidenum">
              <a:rPr lang="en-US" sz="1200" smtClean="0">
                <a:solidFill>
                  <a:srgbClr val="002B49"/>
                </a:solidFill>
                <a:latin typeface="Arial"/>
                <a:cs typeface="Arial"/>
              </a:rPr>
              <a:pPr algn="l"/>
              <a:t>‹#›</a:t>
            </a:fld>
            <a:endParaRPr lang="en-US" sz="1200" dirty="0">
              <a:solidFill>
                <a:srgbClr val="002B4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62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 with ICAN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084875" y="685225"/>
            <a:ext cx="9107124" cy="18649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" y="685225"/>
            <a:ext cx="2977273" cy="18649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>
              <a:solidFill>
                <a:prstClr val="white"/>
              </a:solidFill>
              <a:cs typeface="Arial"/>
            </a:endParaRPr>
          </a:p>
        </p:txBody>
      </p:sp>
      <p:sp>
        <p:nvSpPr>
          <p:cNvPr id="31" name="Title 4"/>
          <p:cNvSpPr>
            <a:spLocks noGrp="1"/>
          </p:cNvSpPr>
          <p:nvPr>
            <p:ph type="title" hasCustomPrompt="1"/>
          </p:nvPr>
        </p:nvSpPr>
        <p:spPr>
          <a:xfrm>
            <a:off x="420624" y="42394"/>
            <a:ext cx="10547350" cy="531346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Engage with ICANN</a:t>
            </a:r>
          </a:p>
        </p:txBody>
      </p:sp>
      <p:pic>
        <p:nvPicPr>
          <p:cNvPr id="32" name="Picture 31" descr="ICANN_Logo_W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392" y="856105"/>
            <a:ext cx="1962493" cy="1523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393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8300" y="27669"/>
            <a:ext cx="11455400" cy="6096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12" y="1191921"/>
            <a:ext cx="10363174" cy="4114800"/>
          </a:xfrm>
          <a:prstGeom prst="rect">
            <a:avLst/>
          </a:prstGeom>
        </p:spPr>
        <p:txBody>
          <a:bodyPr lIns="0" tIns="0" rIns="0" bIns="0"/>
          <a:lstStyle>
            <a:lvl1pPr>
              <a:defRPr sz="2600" b="0" i="0">
                <a:solidFill>
                  <a:srgbClr val="4142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41270" y="6463617"/>
            <a:ext cx="311150" cy="210184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 b="0" i="0">
                <a:solidFill>
                  <a:srgbClr val="03314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35"/>
              </a:lnSpc>
              <a:tabLst>
                <a:tab pos="193040" algn="l"/>
              </a:tabLst>
            </a:pPr>
            <a:r>
              <a:rPr dirty="0"/>
              <a:t>|	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6048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8300" y="27669"/>
            <a:ext cx="11455400" cy="6096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30813" y="1045207"/>
            <a:ext cx="4435475" cy="4449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177CB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024273" y="1279288"/>
            <a:ext cx="4125595" cy="4545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EC7C3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1641270" y="6463617"/>
            <a:ext cx="311150" cy="210184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 b="0" i="0">
                <a:solidFill>
                  <a:srgbClr val="03314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35"/>
              </a:lnSpc>
              <a:tabLst>
                <a:tab pos="193040" algn="l"/>
              </a:tabLst>
            </a:pPr>
            <a:r>
              <a:rPr dirty="0"/>
              <a:t>|	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94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11483788" y="6445466"/>
            <a:ext cx="708212" cy="365125"/>
          </a:xfrm>
          <a:prstGeom prst="rect">
            <a:avLst/>
          </a:prstGeom>
        </p:spPr>
        <p:txBody>
          <a:bodyPr lIns="0" rIns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>
                <a:solidFill>
                  <a:srgbClr val="002B49"/>
                </a:solidFill>
                <a:latin typeface="Arial"/>
                <a:cs typeface="Arial"/>
              </a:rPr>
              <a:t>   | </a:t>
            </a:r>
            <a:fld id="{D43A6F16-D3CF-4F46-B6D9-B3CAB1B87938}" type="slidenum">
              <a:rPr lang="en-US" sz="1200" smtClean="0">
                <a:solidFill>
                  <a:srgbClr val="002B49"/>
                </a:solidFill>
                <a:latin typeface="Arial"/>
                <a:cs typeface="Arial"/>
              </a:rPr>
              <a:pPr algn="l"/>
              <a:t>‹#›</a:t>
            </a:fld>
            <a:endParaRPr lang="en-US" sz="1200" dirty="0">
              <a:solidFill>
                <a:srgbClr val="002B49"/>
              </a:solidFill>
              <a:latin typeface="Arial"/>
              <a:cs typeface="Arial"/>
            </a:endParaRP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65760" y="6464808"/>
            <a:ext cx="390801" cy="312641"/>
          </a:xfrm>
          <a:prstGeom prst="rect">
            <a:avLst/>
          </a:prstGeom>
        </p:spPr>
      </p:pic>
      <p:sp>
        <p:nvSpPr>
          <p:cNvPr id="31" name="Oval 30"/>
          <p:cNvSpPr/>
          <p:nvPr userDrawn="1"/>
        </p:nvSpPr>
        <p:spPr>
          <a:xfrm>
            <a:off x="533670" y="585223"/>
            <a:ext cx="45720" cy="4572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32" name="Straight Connector 31"/>
          <p:cNvCxnSpPr/>
          <p:nvPr userDrawn="1"/>
        </p:nvCxnSpPr>
        <p:spPr>
          <a:xfrm flipH="1">
            <a:off x="3230" y="608083"/>
            <a:ext cx="495719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 userDrawn="1"/>
        </p:nvCxnSpPr>
        <p:spPr>
          <a:xfrm flipH="1">
            <a:off x="616656" y="608083"/>
            <a:ext cx="11575344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 userDrawn="1"/>
        </p:nvSpPr>
        <p:spPr>
          <a:xfrm>
            <a:off x="533670" y="6297687"/>
            <a:ext cx="45720" cy="4572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35" name="Straight Connector 34"/>
          <p:cNvCxnSpPr/>
          <p:nvPr userDrawn="1"/>
        </p:nvCxnSpPr>
        <p:spPr>
          <a:xfrm flipH="1">
            <a:off x="3230" y="6320547"/>
            <a:ext cx="495719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>
          <a:xfrm flipH="1">
            <a:off x="616655" y="6320547"/>
            <a:ext cx="10957279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 userDrawn="1"/>
        </p:nvSpPr>
        <p:spPr>
          <a:xfrm flipH="1">
            <a:off x="11606949" y="6297687"/>
            <a:ext cx="45720" cy="4572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38" name="Straight Connector 37"/>
          <p:cNvCxnSpPr/>
          <p:nvPr userDrawn="1"/>
        </p:nvCxnSpPr>
        <p:spPr>
          <a:xfrm>
            <a:off x="11696282" y="6320547"/>
            <a:ext cx="495719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7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2" r:id="rId2"/>
    <p:sldLayoutId id="2147483714" r:id="rId3"/>
    <p:sldLayoutId id="2147483753" r:id="rId4"/>
    <p:sldLayoutId id="2147483755" r:id="rId5"/>
    <p:sldLayoutId id="2147483756" r:id="rId6"/>
  </p:sldLayoutIdLst>
  <p:hf hdr="0" ftr="0" dt="0"/>
  <p:txStyles>
    <p:titleStyle>
      <a:lvl1pPr marL="0" indent="0" algn="l" defTabSz="457200" rtl="0" eaLnBrk="1" latinLnBrk="0" hangingPunct="1">
        <a:spcBef>
          <a:spcPct val="0"/>
        </a:spcBef>
        <a:buNone/>
        <a:defRPr lang="en-US" sz="2800" b="1" i="0" kern="1200" baseline="0" smtClean="0">
          <a:solidFill>
            <a:schemeClr val="accent6">
              <a:lumMod val="50000"/>
            </a:schemeClr>
          </a:solidFill>
          <a:effectLst/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153" userDrawn="1">
          <p15:clr>
            <a:srgbClr val="F26B43"/>
          </p15:clr>
        </p15:guide>
        <p15:guide id="4" pos="512" userDrawn="1">
          <p15:clr>
            <a:srgbClr val="F26B43"/>
          </p15:clr>
        </p15:guide>
        <p15:guide id="5" pos="347" userDrawn="1">
          <p15:clr>
            <a:srgbClr val="F26B43"/>
          </p15:clr>
        </p15:guide>
        <p15:guide id="6" pos="7324" userDrawn="1">
          <p15:clr>
            <a:srgbClr val="F26B43"/>
          </p15:clr>
        </p15:guide>
        <p15:guide id="7" orient="horz" pos="4105" userDrawn="1">
          <p15:clr>
            <a:srgbClr val="F26B43"/>
          </p15:clr>
        </p15:guide>
        <p15:guide id="8" orient="horz" pos="384" userDrawn="1">
          <p15:clr>
            <a:srgbClr val="F26B43"/>
          </p15:clr>
        </p15:guide>
        <p15:guide id="9" orient="horz" pos="39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hyperlink" Target="mailto:Informationtransparency@icann.org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2228479" y="3409118"/>
            <a:ext cx="9299448" cy="1325880"/>
          </a:xfrm>
        </p:spPr>
        <p:txBody>
          <a:bodyPr/>
          <a:lstStyle/>
          <a:p>
            <a:r>
              <a:rPr lang="en-US" dirty="0"/>
              <a:t>Information Transparency Initiative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" name="object 4"/>
          <p:cNvSpPr/>
          <p:nvPr/>
        </p:nvSpPr>
        <p:spPr>
          <a:xfrm>
            <a:off x="4485220" y="2000986"/>
            <a:ext cx="3221990" cy="2251075"/>
          </a:xfrm>
          <a:custGeom>
            <a:avLst/>
            <a:gdLst/>
            <a:ahLst/>
            <a:cxnLst/>
            <a:rect l="l" t="t" r="r" b="b"/>
            <a:pathLst>
              <a:path w="3221990" h="2251075">
                <a:moveTo>
                  <a:pt x="1611744" y="0"/>
                </a:moveTo>
                <a:lnTo>
                  <a:pt x="0" y="1125347"/>
                </a:lnTo>
                <a:lnTo>
                  <a:pt x="1609813" y="2250694"/>
                </a:lnTo>
                <a:lnTo>
                  <a:pt x="3221558" y="1125347"/>
                </a:lnTo>
                <a:lnTo>
                  <a:pt x="1611744" y="0"/>
                </a:lnTo>
                <a:close/>
              </a:path>
            </a:pathLst>
          </a:custGeom>
          <a:solidFill>
            <a:srgbClr val="F0A400">
              <a:alpha val="7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5"/>
          <p:cNvSpPr/>
          <p:nvPr/>
        </p:nvSpPr>
        <p:spPr>
          <a:xfrm>
            <a:off x="4485220" y="1661701"/>
            <a:ext cx="3221990" cy="2251075"/>
          </a:xfrm>
          <a:custGeom>
            <a:avLst/>
            <a:gdLst/>
            <a:ahLst/>
            <a:cxnLst/>
            <a:rect l="l" t="t" r="r" b="b"/>
            <a:pathLst>
              <a:path w="3221990" h="2251075">
                <a:moveTo>
                  <a:pt x="1611744" y="0"/>
                </a:moveTo>
                <a:lnTo>
                  <a:pt x="0" y="1125347"/>
                </a:lnTo>
                <a:lnTo>
                  <a:pt x="1609813" y="2250694"/>
                </a:lnTo>
                <a:lnTo>
                  <a:pt x="3221558" y="1125347"/>
                </a:lnTo>
                <a:lnTo>
                  <a:pt x="1611744" y="0"/>
                </a:lnTo>
                <a:close/>
              </a:path>
            </a:pathLst>
          </a:custGeom>
          <a:solidFill>
            <a:srgbClr val="E47010">
              <a:alpha val="7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6"/>
          <p:cNvSpPr/>
          <p:nvPr/>
        </p:nvSpPr>
        <p:spPr>
          <a:xfrm>
            <a:off x="4485220" y="1322416"/>
            <a:ext cx="3221990" cy="2251075"/>
          </a:xfrm>
          <a:custGeom>
            <a:avLst/>
            <a:gdLst/>
            <a:ahLst/>
            <a:cxnLst/>
            <a:rect l="l" t="t" r="r" b="b"/>
            <a:pathLst>
              <a:path w="3221990" h="2251075">
                <a:moveTo>
                  <a:pt x="1611744" y="0"/>
                </a:moveTo>
                <a:lnTo>
                  <a:pt x="0" y="1125347"/>
                </a:lnTo>
                <a:lnTo>
                  <a:pt x="1609813" y="2250694"/>
                </a:lnTo>
                <a:lnTo>
                  <a:pt x="3221558" y="1125347"/>
                </a:lnTo>
                <a:lnTo>
                  <a:pt x="1611744" y="0"/>
                </a:lnTo>
                <a:close/>
              </a:path>
            </a:pathLst>
          </a:custGeom>
          <a:solidFill>
            <a:srgbClr val="7EA02C">
              <a:alpha val="7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7"/>
          <p:cNvSpPr/>
          <p:nvPr/>
        </p:nvSpPr>
        <p:spPr>
          <a:xfrm>
            <a:off x="4485220" y="983132"/>
            <a:ext cx="3221990" cy="2251075"/>
          </a:xfrm>
          <a:custGeom>
            <a:avLst/>
            <a:gdLst/>
            <a:ahLst/>
            <a:cxnLst/>
            <a:rect l="l" t="t" r="r" b="b"/>
            <a:pathLst>
              <a:path w="3221990" h="2251075">
                <a:moveTo>
                  <a:pt x="1611744" y="0"/>
                </a:moveTo>
                <a:lnTo>
                  <a:pt x="0" y="1125347"/>
                </a:lnTo>
                <a:lnTo>
                  <a:pt x="1609813" y="2250694"/>
                </a:lnTo>
                <a:lnTo>
                  <a:pt x="3221558" y="1125347"/>
                </a:lnTo>
                <a:lnTo>
                  <a:pt x="1611744" y="0"/>
                </a:lnTo>
                <a:close/>
              </a:path>
            </a:pathLst>
          </a:custGeom>
          <a:solidFill>
            <a:srgbClr val="107D85">
              <a:alpha val="7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8"/>
          <p:cNvSpPr/>
          <p:nvPr/>
        </p:nvSpPr>
        <p:spPr>
          <a:xfrm>
            <a:off x="4485220" y="582839"/>
            <a:ext cx="3221990" cy="2251075"/>
          </a:xfrm>
          <a:custGeom>
            <a:avLst/>
            <a:gdLst/>
            <a:ahLst/>
            <a:cxnLst/>
            <a:rect l="l" t="t" r="r" b="b"/>
            <a:pathLst>
              <a:path w="3221990" h="2251075">
                <a:moveTo>
                  <a:pt x="1611744" y="0"/>
                </a:moveTo>
                <a:lnTo>
                  <a:pt x="0" y="1125347"/>
                </a:lnTo>
                <a:lnTo>
                  <a:pt x="1609813" y="2250694"/>
                </a:lnTo>
                <a:lnTo>
                  <a:pt x="3221558" y="1125347"/>
                </a:lnTo>
                <a:lnTo>
                  <a:pt x="1611744" y="0"/>
                </a:lnTo>
                <a:close/>
              </a:path>
            </a:pathLst>
          </a:custGeom>
          <a:solidFill>
            <a:srgbClr val="0A78BC">
              <a:alpha val="7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9"/>
          <p:cNvSpPr/>
          <p:nvPr/>
        </p:nvSpPr>
        <p:spPr>
          <a:xfrm>
            <a:off x="4485220" y="183137"/>
            <a:ext cx="3221990" cy="2251075"/>
          </a:xfrm>
          <a:custGeom>
            <a:avLst/>
            <a:gdLst/>
            <a:ahLst/>
            <a:cxnLst/>
            <a:rect l="l" t="t" r="r" b="b"/>
            <a:pathLst>
              <a:path w="3221990" h="2251075">
                <a:moveTo>
                  <a:pt x="1611744" y="0"/>
                </a:moveTo>
                <a:lnTo>
                  <a:pt x="0" y="1125347"/>
                </a:lnTo>
                <a:lnTo>
                  <a:pt x="1609813" y="2250694"/>
                </a:lnTo>
                <a:lnTo>
                  <a:pt x="3221558" y="1125347"/>
                </a:lnTo>
                <a:lnTo>
                  <a:pt x="1611744" y="0"/>
                </a:lnTo>
                <a:close/>
              </a:path>
            </a:pathLst>
          </a:custGeom>
          <a:solidFill>
            <a:srgbClr val="064F7D">
              <a:alpha val="7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val 12"/>
          <p:cNvSpPr/>
          <p:nvPr/>
        </p:nvSpPr>
        <p:spPr>
          <a:xfrm flipH="1">
            <a:off x="11642081" y="4858667"/>
            <a:ext cx="45720" cy="4572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</a:pPr>
            <a:endParaRPr lang="en-US" sz="1800" dirty="0"/>
          </a:p>
        </p:txBody>
      </p:sp>
      <p:cxnSp>
        <p:nvCxnSpPr>
          <p:cNvPr id="14" name="Straight Connector 13"/>
          <p:cNvCxnSpPr>
            <a:endCxn id="15" idx="0"/>
          </p:cNvCxnSpPr>
          <p:nvPr/>
        </p:nvCxnSpPr>
        <p:spPr>
          <a:xfrm flipV="1">
            <a:off x="1849172" y="4943320"/>
            <a:ext cx="0" cy="1139468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 rot="16200000">
            <a:off x="1847726" y="4883884"/>
            <a:ext cx="121764" cy="118872"/>
          </a:xfrm>
          <a:prstGeom prst="arc">
            <a:avLst/>
          </a:prstGeom>
          <a:ln w="127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</a:pPr>
            <a:endParaRPr lang="en-US" sz="18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1899083" y="4882438"/>
            <a:ext cx="9714432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17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22768" y="3238922"/>
            <a:ext cx="2164715" cy="1409700"/>
          </a:xfrm>
          <a:custGeom>
            <a:avLst/>
            <a:gdLst/>
            <a:ahLst/>
            <a:cxnLst/>
            <a:rect l="l" t="t" r="r" b="b"/>
            <a:pathLst>
              <a:path w="2164715" h="1409700">
                <a:moveTo>
                  <a:pt x="1169949" y="1066800"/>
                </a:moveTo>
                <a:lnTo>
                  <a:pt x="1145806" y="1066800"/>
                </a:lnTo>
                <a:lnTo>
                  <a:pt x="860958" y="1206500"/>
                </a:lnTo>
                <a:lnTo>
                  <a:pt x="720737" y="1270000"/>
                </a:lnTo>
                <a:lnTo>
                  <a:pt x="708733" y="1282700"/>
                </a:lnTo>
                <a:lnTo>
                  <a:pt x="794334" y="1282700"/>
                </a:lnTo>
                <a:lnTo>
                  <a:pt x="792300" y="1308100"/>
                </a:lnTo>
                <a:lnTo>
                  <a:pt x="792968" y="1320800"/>
                </a:lnTo>
                <a:lnTo>
                  <a:pt x="796552" y="1333500"/>
                </a:lnTo>
                <a:lnTo>
                  <a:pt x="803262" y="1358900"/>
                </a:lnTo>
                <a:lnTo>
                  <a:pt x="814858" y="1371600"/>
                </a:lnTo>
                <a:lnTo>
                  <a:pt x="829387" y="1384300"/>
                </a:lnTo>
                <a:lnTo>
                  <a:pt x="846433" y="1397000"/>
                </a:lnTo>
                <a:lnTo>
                  <a:pt x="865581" y="1409700"/>
                </a:lnTo>
                <a:lnTo>
                  <a:pt x="947889" y="1409700"/>
                </a:lnTo>
                <a:lnTo>
                  <a:pt x="1024646" y="1371600"/>
                </a:lnTo>
                <a:lnTo>
                  <a:pt x="895213" y="1371600"/>
                </a:lnTo>
                <a:lnTo>
                  <a:pt x="883208" y="1358900"/>
                </a:lnTo>
                <a:lnTo>
                  <a:pt x="872030" y="1358900"/>
                </a:lnTo>
                <a:lnTo>
                  <a:pt x="862074" y="1346200"/>
                </a:lnTo>
                <a:lnTo>
                  <a:pt x="853792" y="1346200"/>
                </a:lnTo>
                <a:lnTo>
                  <a:pt x="847636" y="1333500"/>
                </a:lnTo>
                <a:lnTo>
                  <a:pt x="841226" y="1308100"/>
                </a:lnTo>
                <a:lnTo>
                  <a:pt x="844607" y="1282700"/>
                </a:lnTo>
                <a:lnTo>
                  <a:pt x="856740" y="1257300"/>
                </a:lnTo>
                <a:lnTo>
                  <a:pt x="876592" y="1244600"/>
                </a:lnTo>
                <a:lnTo>
                  <a:pt x="1163637" y="1104900"/>
                </a:lnTo>
                <a:lnTo>
                  <a:pt x="1170690" y="1104900"/>
                </a:lnTo>
                <a:lnTo>
                  <a:pt x="1175029" y="1092200"/>
                </a:lnTo>
                <a:lnTo>
                  <a:pt x="1176453" y="1092200"/>
                </a:lnTo>
                <a:lnTo>
                  <a:pt x="1174762" y="1079500"/>
                </a:lnTo>
                <a:lnTo>
                  <a:pt x="1169949" y="1066800"/>
                </a:lnTo>
                <a:close/>
              </a:path>
              <a:path w="2164715" h="1409700">
                <a:moveTo>
                  <a:pt x="1839899" y="12700"/>
                </a:moveTo>
                <a:lnTo>
                  <a:pt x="1810918" y="12700"/>
                </a:lnTo>
                <a:lnTo>
                  <a:pt x="1543939" y="139700"/>
                </a:lnTo>
                <a:lnTo>
                  <a:pt x="1536891" y="139700"/>
                </a:lnTo>
                <a:lnTo>
                  <a:pt x="1532561" y="152400"/>
                </a:lnTo>
                <a:lnTo>
                  <a:pt x="1531139" y="165100"/>
                </a:lnTo>
                <a:lnTo>
                  <a:pt x="1532813" y="165100"/>
                </a:lnTo>
                <a:lnTo>
                  <a:pt x="1846529" y="812800"/>
                </a:lnTo>
                <a:lnTo>
                  <a:pt x="1741982" y="914400"/>
                </a:lnTo>
                <a:lnTo>
                  <a:pt x="1703165" y="939800"/>
                </a:lnTo>
                <a:lnTo>
                  <a:pt x="1663027" y="977900"/>
                </a:lnTo>
                <a:lnTo>
                  <a:pt x="1621604" y="1003300"/>
                </a:lnTo>
                <a:lnTo>
                  <a:pt x="1578935" y="1028700"/>
                </a:lnTo>
                <a:lnTo>
                  <a:pt x="1535057" y="1066800"/>
                </a:lnTo>
                <a:lnTo>
                  <a:pt x="1490008" y="1092200"/>
                </a:lnTo>
                <a:lnTo>
                  <a:pt x="1443824" y="1104900"/>
                </a:lnTo>
                <a:lnTo>
                  <a:pt x="932103" y="1358900"/>
                </a:lnTo>
                <a:lnTo>
                  <a:pt x="920099" y="1371600"/>
                </a:lnTo>
                <a:lnTo>
                  <a:pt x="1024646" y="1371600"/>
                </a:lnTo>
                <a:lnTo>
                  <a:pt x="1459598" y="1155700"/>
                </a:lnTo>
                <a:lnTo>
                  <a:pt x="1507540" y="1130300"/>
                </a:lnTo>
                <a:lnTo>
                  <a:pt x="1554161" y="1104900"/>
                </a:lnTo>
                <a:lnTo>
                  <a:pt x="1599501" y="1079500"/>
                </a:lnTo>
                <a:lnTo>
                  <a:pt x="1643601" y="1041400"/>
                </a:lnTo>
                <a:lnTo>
                  <a:pt x="1686500" y="1016000"/>
                </a:lnTo>
                <a:lnTo>
                  <a:pt x="1728238" y="977900"/>
                </a:lnTo>
                <a:lnTo>
                  <a:pt x="1768856" y="939800"/>
                </a:lnTo>
                <a:lnTo>
                  <a:pt x="1884527" y="838200"/>
                </a:lnTo>
                <a:lnTo>
                  <a:pt x="1981564" y="787400"/>
                </a:lnTo>
                <a:lnTo>
                  <a:pt x="1884400" y="787400"/>
                </a:lnTo>
                <a:lnTo>
                  <a:pt x="1584045" y="177800"/>
                </a:lnTo>
                <a:lnTo>
                  <a:pt x="1810918" y="63500"/>
                </a:lnTo>
                <a:lnTo>
                  <a:pt x="1860944" y="63500"/>
                </a:lnTo>
                <a:lnTo>
                  <a:pt x="1842096" y="25400"/>
                </a:lnTo>
                <a:lnTo>
                  <a:pt x="1839899" y="12700"/>
                </a:lnTo>
                <a:close/>
              </a:path>
              <a:path w="2164715" h="1409700">
                <a:moveTo>
                  <a:pt x="711099" y="711200"/>
                </a:moveTo>
                <a:lnTo>
                  <a:pt x="694093" y="711200"/>
                </a:lnTo>
                <a:lnTo>
                  <a:pt x="498246" y="812800"/>
                </a:lnTo>
                <a:lnTo>
                  <a:pt x="460494" y="838200"/>
                </a:lnTo>
                <a:lnTo>
                  <a:pt x="437945" y="876300"/>
                </a:lnTo>
                <a:lnTo>
                  <a:pt x="431643" y="914400"/>
                </a:lnTo>
                <a:lnTo>
                  <a:pt x="442633" y="952500"/>
                </a:lnTo>
                <a:lnTo>
                  <a:pt x="452202" y="965200"/>
                </a:lnTo>
                <a:lnTo>
                  <a:pt x="464077" y="977900"/>
                </a:lnTo>
                <a:lnTo>
                  <a:pt x="478037" y="990600"/>
                </a:lnTo>
                <a:lnTo>
                  <a:pt x="493864" y="1003300"/>
                </a:lnTo>
                <a:lnTo>
                  <a:pt x="471565" y="1028700"/>
                </a:lnTo>
                <a:lnTo>
                  <a:pt x="458858" y="1066800"/>
                </a:lnTo>
                <a:lnTo>
                  <a:pt x="456994" y="1104900"/>
                </a:lnTo>
                <a:lnTo>
                  <a:pt x="467220" y="1130300"/>
                </a:lnTo>
                <a:lnTo>
                  <a:pt x="484398" y="1155700"/>
                </a:lnTo>
                <a:lnTo>
                  <a:pt x="507822" y="1181100"/>
                </a:lnTo>
                <a:lnTo>
                  <a:pt x="535418" y="1193800"/>
                </a:lnTo>
                <a:lnTo>
                  <a:pt x="585165" y="1193800"/>
                </a:lnTo>
                <a:lnTo>
                  <a:pt x="583147" y="1206500"/>
                </a:lnTo>
                <a:lnTo>
                  <a:pt x="583814" y="1231900"/>
                </a:lnTo>
                <a:lnTo>
                  <a:pt x="587388" y="1244600"/>
                </a:lnTo>
                <a:lnTo>
                  <a:pt x="594093" y="1257300"/>
                </a:lnTo>
                <a:lnTo>
                  <a:pt x="605689" y="1282700"/>
                </a:lnTo>
                <a:lnTo>
                  <a:pt x="620220" y="1295400"/>
                </a:lnTo>
                <a:lnTo>
                  <a:pt x="637270" y="1308100"/>
                </a:lnTo>
                <a:lnTo>
                  <a:pt x="656424" y="1320800"/>
                </a:lnTo>
                <a:lnTo>
                  <a:pt x="727975" y="1320800"/>
                </a:lnTo>
                <a:lnTo>
                  <a:pt x="738708" y="1308100"/>
                </a:lnTo>
                <a:lnTo>
                  <a:pt x="794334" y="1282700"/>
                </a:lnTo>
                <a:lnTo>
                  <a:pt x="683847" y="1282700"/>
                </a:lnTo>
                <a:lnTo>
                  <a:pt x="671842" y="1270000"/>
                </a:lnTo>
                <a:lnTo>
                  <a:pt x="660669" y="1270000"/>
                </a:lnTo>
                <a:lnTo>
                  <a:pt x="650714" y="1257300"/>
                </a:lnTo>
                <a:lnTo>
                  <a:pt x="642433" y="1257300"/>
                </a:lnTo>
                <a:lnTo>
                  <a:pt x="636282" y="1244600"/>
                </a:lnTo>
                <a:lnTo>
                  <a:pt x="632147" y="1231900"/>
                </a:lnTo>
                <a:lnTo>
                  <a:pt x="630131" y="1219200"/>
                </a:lnTo>
                <a:lnTo>
                  <a:pt x="630640" y="1206500"/>
                </a:lnTo>
                <a:lnTo>
                  <a:pt x="634085" y="1193800"/>
                </a:lnTo>
                <a:lnTo>
                  <a:pt x="639943" y="1181100"/>
                </a:lnTo>
                <a:lnTo>
                  <a:pt x="647458" y="1168400"/>
                </a:lnTo>
                <a:lnTo>
                  <a:pt x="656631" y="1168400"/>
                </a:lnTo>
                <a:lnTo>
                  <a:pt x="667461" y="1155700"/>
                </a:lnTo>
                <a:lnTo>
                  <a:pt x="694148" y="1143000"/>
                </a:lnTo>
                <a:lnTo>
                  <a:pt x="545860" y="1143000"/>
                </a:lnTo>
                <a:lnTo>
                  <a:pt x="524818" y="1130300"/>
                </a:lnTo>
                <a:lnTo>
                  <a:pt x="509371" y="1117600"/>
                </a:lnTo>
                <a:lnTo>
                  <a:pt x="502975" y="1092200"/>
                </a:lnTo>
                <a:lnTo>
                  <a:pt x="506361" y="1066800"/>
                </a:lnTo>
                <a:lnTo>
                  <a:pt x="518501" y="1041400"/>
                </a:lnTo>
                <a:lnTo>
                  <a:pt x="538365" y="1028700"/>
                </a:lnTo>
                <a:lnTo>
                  <a:pt x="589584" y="1003300"/>
                </a:lnTo>
                <a:lnTo>
                  <a:pt x="668250" y="965200"/>
                </a:lnTo>
                <a:lnTo>
                  <a:pt x="523617" y="965200"/>
                </a:lnTo>
                <a:lnTo>
                  <a:pt x="502575" y="952500"/>
                </a:lnTo>
                <a:lnTo>
                  <a:pt x="487133" y="939800"/>
                </a:lnTo>
                <a:lnTo>
                  <a:pt x="480730" y="914400"/>
                </a:lnTo>
                <a:lnTo>
                  <a:pt x="484112" y="889000"/>
                </a:lnTo>
                <a:lnTo>
                  <a:pt x="496251" y="863600"/>
                </a:lnTo>
                <a:lnTo>
                  <a:pt x="516115" y="850900"/>
                </a:lnTo>
                <a:lnTo>
                  <a:pt x="711962" y="749300"/>
                </a:lnTo>
                <a:lnTo>
                  <a:pt x="719009" y="749300"/>
                </a:lnTo>
                <a:lnTo>
                  <a:pt x="723339" y="736600"/>
                </a:lnTo>
                <a:lnTo>
                  <a:pt x="724761" y="736600"/>
                </a:lnTo>
                <a:lnTo>
                  <a:pt x="723087" y="723900"/>
                </a:lnTo>
                <a:lnTo>
                  <a:pt x="718251" y="723900"/>
                </a:lnTo>
                <a:lnTo>
                  <a:pt x="711099" y="711200"/>
                </a:lnTo>
                <a:close/>
              </a:path>
              <a:path w="2164715" h="1409700">
                <a:moveTo>
                  <a:pt x="1083144" y="914400"/>
                </a:moveTo>
                <a:lnTo>
                  <a:pt x="1059014" y="914400"/>
                </a:lnTo>
                <a:lnTo>
                  <a:pt x="754227" y="1066800"/>
                </a:lnTo>
                <a:lnTo>
                  <a:pt x="729780" y="1079500"/>
                </a:lnTo>
                <a:lnTo>
                  <a:pt x="593979" y="1143000"/>
                </a:lnTo>
                <a:lnTo>
                  <a:pt x="694148" y="1143000"/>
                </a:lnTo>
                <a:lnTo>
                  <a:pt x="747522" y="1117600"/>
                </a:lnTo>
                <a:lnTo>
                  <a:pt x="1076833" y="952500"/>
                </a:lnTo>
                <a:lnTo>
                  <a:pt x="1083886" y="952500"/>
                </a:lnTo>
                <a:lnTo>
                  <a:pt x="1088224" y="939800"/>
                </a:lnTo>
                <a:lnTo>
                  <a:pt x="1089648" y="939800"/>
                </a:lnTo>
                <a:lnTo>
                  <a:pt x="1087958" y="927100"/>
                </a:lnTo>
                <a:lnTo>
                  <a:pt x="1083144" y="914400"/>
                </a:lnTo>
                <a:close/>
              </a:path>
              <a:path w="2164715" h="1409700">
                <a:moveTo>
                  <a:pt x="962982" y="787400"/>
                </a:moveTo>
                <a:lnTo>
                  <a:pt x="938834" y="787400"/>
                </a:lnTo>
                <a:lnTo>
                  <a:pt x="571741" y="965200"/>
                </a:lnTo>
                <a:lnTo>
                  <a:pt x="668250" y="965200"/>
                </a:lnTo>
                <a:lnTo>
                  <a:pt x="956691" y="825500"/>
                </a:lnTo>
                <a:lnTo>
                  <a:pt x="963740" y="825500"/>
                </a:lnTo>
                <a:lnTo>
                  <a:pt x="968073" y="812800"/>
                </a:lnTo>
                <a:lnTo>
                  <a:pt x="969496" y="800100"/>
                </a:lnTo>
                <a:lnTo>
                  <a:pt x="967816" y="800100"/>
                </a:lnTo>
                <a:lnTo>
                  <a:pt x="962982" y="787400"/>
                </a:lnTo>
                <a:close/>
              </a:path>
              <a:path w="2164715" h="1409700">
                <a:moveTo>
                  <a:pt x="267068" y="0"/>
                </a:moveTo>
                <a:lnTo>
                  <a:pt x="250113" y="0"/>
                </a:lnTo>
                <a:lnTo>
                  <a:pt x="242979" y="12700"/>
                </a:lnTo>
                <a:lnTo>
                  <a:pt x="238112" y="12700"/>
                </a:lnTo>
                <a:lnTo>
                  <a:pt x="2197" y="711200"/>
                </a:lnTo>
                <a:lnTo>
                  <a:pt x="0" y="711200"/>
                </a:lnTo>
                <a:lnTo>
                  <a:pt x="0" y="723900"/>
                </a:lnTo>
                <a:lnTo>
                  <a:pt x="2197" y="723900"/>
                </a:lnTo>
                <a:lnTo>
                  <a:pt x="4394" y="736600"/>
                </a:lnTo>
                <a:lnTo>
                  <a:pt x="15519" y="736600"/>
                </a:lnTo>
                <a:lnTo>
                  <a:pt x="298018" y="838200"/>
                </a:lnTo>
                <a:lnTo>
                  <a:pt x="313677" y="838200"/>
                </a:lnTo>
                <a:lnTo>
                  <a:pt x="322605" y="825500"/>
                </a:lnTo>
                <a:lnTo>
                  <a:pt x="324802" y="825500"/>
                </a:lnTo>
                <a:lnTo>
                  <a:pt x="337775" y="787400"/>
                </a:lnTo>
                <a:lnTo>
                  <a:pt x="291426" y="787400"/>
                </a:lnTo>
                <a:lnTo>
                  <a:pt x="53276" y="698500"/>
                </a:lnTo>
                <a:lnTo>
                  <a:pt x="275767" y="50800"/>
                </a:lnTo>
                <a:lnTo>
                  <a:pt x="408330" y="50800"/>
                </a:lnTo>
                <a:lnTo>
                  <a:pt x="267068" y="0"/>
                </a:lnTo>
                <a:close/>
              </a:path>
              <a:path w="2164715" h="1409700">
                <a:moveTo>
                  <a:pt x="408330" y="50800"/>
                </a:moveTo>
                <a:lnTo>
                  <a:pt x="275767" y="50800"/>
                </a:lnTo>
                <a:lnTo>
                  <a:pt x="504990" y="139700"/>
                </a:lnTo>
                <a:lnTo>
                  <a:pt x="511594" y="139700"/>
                </a:lnTo>
                <a:lnTo>
                  <a:pt x="291426" y="787400"/>
                </a:lnTo>
                <a:lnTo>
                  <a:pt x="337775" y="787400"/>
                </a:lnTo>
                <a:lnTo>
                  <a:pt x="553986" y="152400"/>
                </a:lnTo>
                <a:lnTo>
                  <a:pt x="745337" y="152400"/>
                </a:lnTo>
                <a:lnTo>
                  <a:pt x="771969" y="139700"/>
                </a:lnTo>
                <a:lnTo>
                  <a:pt x="801383" y="127000"/>
                </a:lnTo>
                <a:lnTo>
                  <a:pt x="602907" y="127000"/>
                </a:lnTo>
                <a:lnTo>
                  <a:pt x="553986" y="101600"/>
                </a:lnTo>
                <a:lnTo>
                  <a:pt x="549592" y="101600"/>
                </a:lnTo>
                <a:lnTo>
                  <a:pt x="408330" y="50800"/>
                </a:lnTo>
                <a:close/>
              </a:path>
              <a:path w="2164715" h="1409700">
                <a:moveTo>
                  <a:pt x="1860944" y="63500"/>
                </a:moveTo>
                <a:lnTo>
                  <a:pt x="1810918" y="63500"/>
                </a:lnTo>
                <a:lnTo>
                  <a:pt x="2111273" y="673100"/>
                </a:lnTo>
                <a:lnTo>
                  <a:pt x="1884400" y="787400"/>
                </a:lnTo>
                <a:lnTo>
                  <a:pt x="1981564" y="787400"/>
                </a:lnTo>
                <a:lnTo>
                  <a:pt x="2151380" y="698500"/>
                </a:lnTo>
                <a:lnTo>
                  <a:pt x="2158429" y="698500"/>
                </a:lnTo>
                <a:lnTo>
                  <a:pt x="2162762" y="685800"/>
                </a:lnTo>
                <a:lnTo>
                  <a:pt x="2164185" y="685800"/>
                </a:lnTo>
                <a:lnTo>
                  <a:pt x="2162505" y="673100"/>
                </a:lnTo>
                <a:lnTo>
                  <a:pt x="1860944" y="63500"/>
                </a:lnTo>
                <a:close/>
              </a:path>
              <a:path w="2164715" h="1409700">
                <a:moveTo>
                  <a:pt x="616115" y="533400"/>
                </a:moveTo>
                <a:lnTo>
                  <a:pt x="599154" y="533400"/>
                </a:lnTo>
                <a:lnTo>
                  <a:pt x="592015" y="546100"/>
                </a:lnTo>
                <a:lnTo>
                  <a:pt x="587146" y="546100"/>
                </a:lnTo>
                <a:lnTo>
                  <a:pt x="585804" y="558800"/>
                </a:lnTo>
                <a:lnTo>
                  <a:pt x="587983" y="571500"/>
                </a:lnTo>
                <a:lnTo>
                  <a:pt x="593073" y="571500"/>
                </a:lnTo>
                <a:lnTo>
                  <a:pt x="600468" y="584200"/>
                </a:lnTo>
                <a:lnTo>
                  <a:pt x="638451" y="596900"/>
                </a:lnTo>
                <a:lnTo>
                  <a:pt x="675576" y="596900"/>
                </a:lnTo>
                <a:lnTo>
                  <a:pt x="711854" y="609600"/>
                </a:lnTo>
                <a:lnTo>
                  <a:pt x="785205" y="609600"/>
                </a:lnTo>
                <a:lnTo>
                  <a:pt x="821845" y="596900"/>
                </a:lnTo>
                <a:lnTo>
                  <a:pt x="856814" y="584200"/>
                </a:lnTo>
                <a:lnTo>
                  <a:pt x="889711" y="571500"/>
                </a:lnTo>
                <a:lnTo>
                  <a:pt x="907224" y="558800"/>
                </a:lnTo>
                <a:lnTo>
                  <a:pt x="673246" y="558800"/>
                </a:lnTo>
                <a:lnTo>
                  <a:pt x="616115" y="533400"/>
                </a:lnTo>
                <a:close/>
              </a:path>
              <a:path w="2164715" h="1409700">
                <a:moveTo>
                  <a:pt x="1038961" y="330200"/>
                </a:moveTo>
                <a:lnTo>
                  <a:pt x="1016711" y="330200"/>
                </a:lnTo>
                <a:lnTo>
                  <a:pt x="1012190" y="342900"/>
                </a:lnTo>
                <a:lnTo>
                  <a:pt x="1009967" y="342900"/>
                </a:lnTo>
                <a:lnTo>
                  <a:pt x="991246" y="393700"/>
                </a:lnTo>
                <a:lnTo>
                  <a:pt x="964800" y="444500"/>
                </a:lnTo>
                <a:lnTo>
                  <a:pt x="924257" y="495300"/>
                </a:lnTo>
                <a:lnTo>
                  <a:pt x="867587" y="533400"/>
                </a:lnTo>
                <a:lnTo>
                  <a:pt x="824348" y="546100"/>
                </a:lnTo>
                <a:lnTo>
                  <a:pt x="777472" y="558800"/>
                </a:lnTo>
                <a:lnTo>
                  <a:pt x="907224" y="558800"/>
                </a:lnTo>
                <a:lnTo>
                  <a:pt x="942251" y="533400"/>
                </a:lnTo>
                <a:lnTo>
                  <a:pt x="983140" y="495300"/>
                </a:lnTo>
                <a:lnTo>
                  <a:pt x="1013551" y="444500"/>
                </a:lnTo>
                <a:lnTo>
                  <a:pt x="1034658" y="406400"/>
                </a:lnTo>
                <a:lnTo>
                  <a:pt x="1047635" y="381000"/>
                </a:lnTo>
                <a:lnTo>
                  <a:pt x="1193232" y="381000"/>
                </a:lnTo>
                <a:lnTo>
                  <a:pt x="1038961" y="330200"/>
                </a:lnTo>
                <a:close/>
              </a:path>
              <a:path w="2164715" h="1409700">
                <a:moveTo>
                  <a:pt x="1193232" y="381000"/>
                </a:moveTo>
                <a:lnTo>
                  <a:pt x="1047635" y="381000"/>
                </a:lnTo>
                <a:lnTo>
                  <a:pt x="1256817" y="444500"/>
                </a:lnTo>
                <a:lnTo>
                  <a:pt x="1301766" y="457200"/>
                </a:lnTo>
                <a:lnTo>
                  <a:pt x="1379134" y="457200"/>
                </a:lnTo>
                <a:lnTo>
                  <a:pt x="1410360" y="444500"/>
                </a:lnTo>
                <a:lnTo>
                  <a:pt x="1429184" y="419100"/>
                </a:lnTo>
                <a:lnTo>
                  <a:pt x="1304968" y="419100"/>
                </a:lnTo>
                <a:lnTo>
                  <a:pt x="1270368" y="406400"/>
                </a:lnTo>
                <a:lnTo>
                  <a:pt x="1193232" y="381000"/>
                </a:lnTo>
                <a:close/>
              </a:path>
              <a:path w="2164715" h="1409700">
                <a:moveTo>
                  <a:pt x="872694" y="76200"/>
                </a:moveTo>
                <a:lnTo>
                  <a:pt x="832505" y="76200"/>
                </a:lnTo>
                <a:lnTo>
                  <a:pt x="793166" y="88900"/>
                </a:lnTo>
                <a:lnTo>
                  <a:pt x="756335" y="101600"/>
                </a:lnTo>
                <a:lnTo>
                  <a:pt x="727468" y="114300"/>
                </a:lnTo>
                <a:lnTo>
                  <a:pt x="697695" y="127000"/>
                </a:lnTo>
                <a:lnTo>
                  <a:pt x="863605" y="127000"/>
                </a:lnTo>
                <a:lnTo>
                  <a:pt x="894334" y="139700"/>
                </a:lnTo>
                <a:lnTo>
                  <a:pt x="1426108" y="317500"/>
                </a:lnTo>
                <a:lnTo>
                  <a:pt x="1423882" y="342900"/>
                </a:lnTo>
                <a:lnTo>
                  <a:pt x="1416648" y="368300"/>
                </a:lnTo>
                <a:lnTo>
                  <a:pt x="1403568" y="381000"/>
                </a:lnTo>
                <a:lnTo>
                  <a:pt x="1383804" y="406400"/>
                </a:lnTo>
                <a:lnTo>
                  <a:pt x="1361713" y="419100"/>
                </a:lnTo>
                <a:lnTo>
                  <a:pt x="1429184" y="419100"/>
                </a:lnTo>
                <a:lnTo>
                  <a:pt x="1448007" y="393700"/>
                </a:lnTo>
                <a:lnTo>
                  <a:pt x="1467929" y="355600"/>
                </a:lnTo>
                <a:lnTo>
                  <a:pt x="1475754" y="317500"/>
                </a:lnTo>
                <a:lnTo>
                  <a:pt x="1477111" y="304800"/>
                </a:lnTo>
                <a:lnTo>
                  <a:pt x="1475920" y="292100"/>
                </a:lnTo>
                <a:lnTo>
                  <a:pt x="1472638" y="292100"/>
                </a:lnTo>
                <a:lnTo>
                  <a:pt x="1467703" y="279400"/>
                </a:lnTo>
                <a:lnTo>
                  <a:pt x="1461554" y="279400"/>
                </a:lnTo>
                <a:lnTo>
                  <a:pt x="912075" y="88900"/>
                </a:lnTo>
                <a:lnTo>
                  <a:pt x="872694" y="76200"/>
                </a:lnTo>
                <a:close/>
              </a:path>
              <a:path w="2164715" h="1409700">
                <a:moveTo>
                  <a:pt x="745337" y="152400"/>
                </a:moveTo>
                <a:lnTo>
                  <a:pt x="553986" y="152400"/>
                </a:lnTo>
                <a:lnTo>
                  <a:pt x="587362" y="165100"/>
                </a:lnTo>
                <a:lnTo>
                  <a:pt x="626779" y="177800"/>
                </a:lnTo>
                <a:lnTo>
                  <a:pt x="667216" y="177800"/>
                </a:lnTo>
                <a:lnTo>
                  <a:pt x="707220" y="165100"/>
                </a:lnTo>
                <a:lnTo>
                  <a:pt x="745337" y="152400"/>
                </a:lnTo>
                <a:close/>
              </a:path>
            </a:pathLst>
          </a:custGeom>
          <a:solidFill>
            <a:srgbClr val="6C9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6688" y="916536"/>
            <a:ext cx="7142767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dirty="0">
                <a:solidFill>
                  <a:srgbClr val="424243"/>
                </a:solidFill>
                <a:latin typeface="Arial"/>
                <a:cs typeface="Arial"/>
              </a:rPr>
              <a:t>ICANN </a:t>
            </a:r>
            <a:r>
              <a:rPr lang="en-US" sz="2000" dirty="0">
                <a:solidFill>
                  <a:srgbClr val="424243"/>
                </a:solidFill>
                <a:latin typeface="Arial"/>
                <a:cs typeface="Arial"/>
              </a:rPr>
              <a:t>org is committed to </a:t>
            </a:r>
            <a:r>
              <a:rPr sz="2000" spc="-5" dirty="0">
                <a:solidFill>
                  <a:srgbClr val="424243"/>
                </a:solidFill>
                <a:latin typeface="Arial"/>
                <a:cs typeface="Arial"/>
              </a:rPr>
              <a:t>accountability and</a:t>
            </a:r>
            <a:r>
              <a:rPr sz="2000" spc="-95" dirty="0">
                <a:solidFill>
                  <a:srgbClr val="42424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24243"/>
                </a:solidFill>
                <a:latin typeface="Arial"/>
                <a:cs typeface="Arial"/>
              </a:rPr>
              <a:t>transparency.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8784" y="4836188"/>
            <a:ext cx="5950878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en-US" sz="2000" dirty="0">
                <a:solidFill>
                  <a:srgbClr val="424243"/>
                </a:solidFill>
                <a:latin typeface="Arial"/>
                <a:cs typeface="Arial"/>
              </a:rPr>
              <a:t>One of the vital ways we work to </a:t>
            </a:r>
            <a:r>
              <a:rPr sz="2000" spc="-5" dirty="0">
                <a:solidFill>
                  <a:srgbClr val="424243"/>
                </a:solidFill>
                <a:latin typeface="Arial"/>
                <a:cs typeface="Arial"/>
              </a:rPr>
              <a:t>demonstrate and meet </a:t>
            </a:r>
            <a:r>
              <a:rPr sz="2000" dirty="0">
                <a:solidFill>
                  <a:srgbClr val="424243"/>
                </a:solidFill>
                <a:latin typeface="Arial"/>
                <a:cs typeface="Arial"/>
              </a:rPr>
              <a:t>those </a:t>
            </a:r>
            <a:r>
              <a:rPr lang="en-US" sz="2000" spc="-5" dirty="0">
                <a:solidFill>
                  <a:srgbClr val="424243"/>
                </a:solidFill>
                <a:latin typeface="Arial"/>
                <a:cs typeface="Arial"/>
              </a:rPr>
              <a:t>commitments is through the availability and accessibility of content.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01690" y="2009157"/>
            <a:ext cx="3443007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spc="-5" dirty="0">
                <a:solidFill>
                  <a:srgbClr val="424243"/>
                </a:solidFill>
                <a:latin typeface="Arial"/>
                <a:cs typeface="Arial"/>
              </a:rPr>
              <a:t>Current and easy-to-find  information in all</a:t>
            </a:r>
            <a:r>
              <a:rPr sz="2000" spc="-90" dirty="0">
                <a:solidFill>
                  <a:srgbClr val="42424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24243"/>
                </a:solidFill>
                <a:latin typeface="Arial"/>
                <a:cs typeface="Arial"/>
              </a:rPr>
              <a:t>six</a:t>
            </a:r>
            <a:r>
              <a:rPr lang="en-US" sz="2000" dirty="0">
                <a:solidFill>
                  <a:srgbClr val="424243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424243"/>
                </a:solidFill>
                <a:latin typeface="Arial"/>
                <a:cs typeface="Arial"/>
              </a:rPr>
              <a:t>U.N. languages is </a:t>
            </a:r>
            <a:r>
              <a:rPr sz="2000" dirty="0">
                <a:solidFill>
                  <a:srgbClr val="424243"/>
                </a:solidFill>
                <a:latin typeface="Arial"/>
                <a:cs typeface="Arial"/>
              </a:rPr>
              <a:t>a</a:t>
            </a:r>
            <a:r>
              <a:rPr sz="2000" spc="-90" dirty="0">
                <a:solidFill>
                  <a:srgbClr val="42424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24243"/>
                </a:solidFill>
                <a:latin typeface="Arial"/>
                <a:cs typeface="Arial"/>
              </a:rPr>
              <a:t>vital </a:t>
            </a:r>
            <a:r>
              <a:rPr sz="2000" spc="-5" dirty="0">
                <a:solidFill>
                  <a:srgbClr val="424243"/>
                </a:solidFill>
                <a:latin typeface="Arial"/>
                <a:cs typeface="Arial"/>
              </a:rPr>
              <a:t>part of </a:t>
            </a:r>
            <a:r>
              <a:rPr lang="en-US" sz="2000" spc="-5" dirty="0">
                <a:solidFill>
                  <a:srgbClr val="424243"/>
                </a:solidFill>
                <a:latin typeface="Arial"/>
                <a:cs typeface="Arial"/>
              </a:rPr>
              <a:t>achieving those </a:t>
            </a:r>
            <a:r>
              <a:rPr sz="2000" dirty="0">
                <a:solidFill>
                  <a:srgbClr val="424243"/>
                </a:solidFill>
                <a:latin typeface="Arial"/>
                <a:cs typeface="Arial"/>
              </a:rPr>
              <a:t>commitments.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497929" y="4811376"/>
            <a:ext cx="180340" cy="180340"/>
          </a:xfrm>
          <a:custGeom>
            <a:avLst/>
            <a:gdLst/>
            <a:ahLst/>
            <a:cxnLst/>
            <a:rect l="l" t="t" r="r" b="b"/>
            <a:pathLst>
              <a:path w="180339" h="180339">
                <a:moveTo>
                  <a:pt x="169521" y="0"/>
                </a:moveTo>
                <a:lnTo>
                  <a:pt x="10158" y="143018"/>
                </a:lnTo>
                <a:lnTo>
                  <a:pt x="0" y="161015"/>
                </a:lnTo>
                <a:lnTo>
                  <a:pt x="96" y="169764"/>
                </a:lnTo>
                <a:lnTo>
                  <a:pt x="3605" y="176317"/>
                </a:lnTo>
                <a:lnTo>
                  <a:pt x="10383" y="179951"/>
                </a:lnTo>
                <a:lnTo>
                  <a:pt x="18911" y="179927"/>
                </a:lnTo>
                <a:lnTo>
                  <a:pt x="169746" y="36934"/>
                </a:lnTo>
                <a:lnTo>
                  <a:pt x="179903" y="18937"/>
                </a:lnTo>
                <a:lnTo>
                  <a:pt x="179803" y="10188"/>
                </a:lnTo>
                <a:lnTo>
                  <a:pt x="176287" y="3635"/>
                </a:lnTo>
                <a:lnTo>
                  <a:pt x="169521" y="0"/>
                </a:lnTo>
                <a:close/>
              </a:path>
            </a:pathLst>
          </a:custGeom>
          <a:solidFill>
            <a:srgbClr val="0154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70592" y="3923477"/>
            <a:ext cx="1122045" cy="1102360"/>
          </a:xfrm>
          <a:custGeom>
            <a:avLst/>
            <a:gdLst/>
            <a:ahLst/>
            <a:cxnLst/>
            <a:rect l="l" t="t" r="r" b="b"/>
            <a:pathLst>
              <a:path w="1122045" h="1102360">
                <a:moveTo>
                  <a:pt x="560959" y="0"/>
                </a:moveTo>
                <a:lnTo>
                  <a:pt x="512558" y="2022"/>
                </a:lnTo>
                <a:lnTo>
                  <a:pt x="465300" y="7980"/>
                </a:lnTo>
                <a:lnTo>
                  <a:pt x="419354" y="17708"/>
                </a:lnTo>
                <a:lnTo>
                  <a:pt x="374887" y="31040"/>
                </a:lnTo>
                <a:lnTo>
                  <a:pt x="332069" y="47811"/>
                </a:lnTo>
                <a:lnTo>
                  <a:pt x="291068" y="67856"/>
                </a:lnTo>
                <a:lnTo>
                  <a:pt x="252052" y="91009"/>
                </a:lnTo>
                <a:lnTo>
                  <a:pt x="215190" y="117105"/>
                </a:lnTo>
                <a:lnTo>
                  <a:pt x="180649" y="145978"/>
                </a:lnTo>
                <a:lnTo>
                  <a:pt x="148599" y="177462"/>
                </a:lnTo>
                <a:lnTo>
                  <a:pt x="119208" y="211394"/>
                </a:lnTo>
                <a:lnTo>
                  <a:pt x="92644" y="247606"/>
                </a:lnTo>
                <a:lnTo>
                  <a:pt x="69075" y="285934"/>
                </a:lnTo>
                <a:lnTo>
                  <a:pt x="48670" y="326212"/>
                </a:lnTo>
                <a:lnTo>
                  <a:pt x="31598" y="368275"/>
                </a:lnTo>
                <a:lnTo>
                  <a:pt x="18026" y="411957"/>
                </a:lnTo>
                <a:lnTo>
                  <a:pt x="8124" y="457093"/>
                </a:lnTo>
                <a:lnTo>
                  <a:pt x="2059" y="503517"/>
                </a:lnTo>
                <a:lnTo>
                  <a:pt x="0" y="551065"/>
                </a:lnTo>
                <a:lnTo>
                  <a:pt x="2059" y="598596"/>
                </a:lnTo>
                <a:lnTo>
                  <a:pt x="8124" y="645006"/>
                </a:lnTo>
                <a:lnTo>
                  <a:pt x="18026" y="690129"/>
                </a:lnTo>
                <a:lnTo>
                  <a:pt x="31598" y="733801"/>
                </a:lnTo>
                <a:lnTo>
                  <a:pt x="48670" y="775854"/>
                </a:lnTo>
                <a:lnTo>
                  <a:pt x="69075" y="816125"/>
                </a:lnTo>
                <a:lnTo>
                  <a:pt x="92644" y="854447"/>
                </a:lnTo>
                <a:lnTo>
                  <a:pt x="119208" y="890654"/>
                </a:lnTo>
                <a:lnTo>
                  <a:pt x="148599" y="924582"/>
                </a:lnTo>
                <a:lnTo>
                  <a:pt x="180649" y="956064"/>
                </a:lnTo>
                <a:lnTo>
                  <a:pt x="215190" y="984936"/>
                </a:lnTo>
                <a:lnTo>
                  <a:pt x="252052" y="1011030"/>
                </a:lnTo>
                <a:lnTo>
                  <a:pt x="291068" y="1034183"/>
                </a:lnTo>
                <a:lnTo>
                  <a:pt x="332069" y="1054228"/>
                </a:lnTo>
                <a:lnTo>
                  <a:pt x="374887" y="1070999"/>
                </a:lnTo>
                <a:lnTo>
                  <a:pt x="419354" y="1084332"/>
                </a:lnTo>
                <a:lnTo>
                  <a:pt x="465300" y="1094061"/>
                </a:lnTo>
                <a:lnTo>
                  <a:pt x="512558" y="1100019"/>
                </a:lnTo>
                <a:lnTo>
                  <a:pt x="560959" y="1102042"/>
                </a:lnTo>
                <a:lnTo>
                  <a:pt x="609358" y="1100019"/>
                </a:lnTo>
                <a:lnTo>
                  <a:pt x="656614" y="1094061"/>
                </a:lnTo>
                <a:lnTo>
                  <a:pt x="702558" y="1084332"/>
                </a:lnTo>
                <a:lnTo>
                  <a:pt x="747023" y="1070999"/>
                </a:lnTo>
                <a:lnTo>
                  <a:pt x="789840" y="1054228"/>
                </a:lnTo>
                <a:lnTo>
                  <a:pt x="830840" y="1034183"/>
                </a:lnTo>
                <a:lnTo>
                  <a:pt x="869855" y="1011030"/>
                </a:lnTo>
                <a:lnTo>
                  <a:pt x="906717" y="984936"/>
                </a:lnTo>
                <a:lnTo>
                  <a:pt x="941257" y="956064"/>
                </a:lnTo>
                <a:lnTo>
                  <a:pt x="973306" y="924582"/>
                </a:lnTo>
                <a:lnTo>
                  <a:pt x="1002697" y="890654"/>
                </a:lnTo>
                <a:lnTo>
                  <a:pt x="1029261" y="854447"/>
                </a:lnTo>
                <a:lnTo>
                  <a:pt x="1052830" y="816125"/>
                </a:lnTo>
                <a:lnTo>
                  <a:pt x="1073234" y="775854"/>
                </a:lnTo>
                <a:lnTo>
                  <a:pt x="1090307" y="733801"/>
                </a:lnTo>
                <a:lnTo>
                  <a:pt x="1103878" y="690129"/>
                </a:lnTo>
                <a:lnTo>
                  <a:pt x="1113781" y="645006"/>
                </a:lnTo>
                <a:lnTo>
                  <a:pt x="1119846" y="598596"/>
                </a:lnTo>
                <a:lnTo>
                  <a:pt x="1121905" y="551065"/>
                </a:lnTo>
                <a:lnTo>
                  <a:pt x="1119846" y="503517"/>
                </a:lnTo>
                <a:lnTo>
                  <a:pt x="1113781" y="457093"/>
                </a:lnTo>
                <a:lnTo>
                  <a:pt x="1103878" y="411957"/>
                </a:lnTo>
                <a:lnTo>
                  <a:pt x="1090307" y="368275"/>
                </a:lnTo>
                <a:lnTo>
                  <a:pt x="1073234" y="326212"/>
                </a:lnTo>
                <a:lnTo>
                  <a:pt x="1052830" y="285934"/>
                </a:lnTo>
                <a:lnTo>
                  <a:pt x="1029261" y="247606"/>
                </a:lnTo>
                <a:lnTo>
                  <a:pt x="1002697" y="211394"/>
                </a:lnTo>
                <a:lnTo>
                  <a:pt x="973306" y="177462"/>
                </a:lnTo>
                <a:lnTo>
                  <a:pt x="941257" y="145978"/>
                </a:lnTo>
                <a:lnTo>
                  <a:pt x="906717" y="117105"/>
                </a:lnTo>
                <a:lnTo>
                  <a:pt x="869855" y="91009"/>
                </a:lnTo>
                <a:lnTo>
                  <a:pt x="830840" y="67856"/>
                </a:lnTo>
                <a:lnTo>
                  <a:pt x="789840" y="47811"/>
                </a:lnTo>
                <a:lnTo>
                  <a:pt x="747023" y="31040"/>
                </a:lnTo>
                <a:lnTo>
                  <a:pt x="702558" y="17708"/>
                </a:lnTo>
                <a:lnTo>
                  <a:pt x="656614" y="7980"/>
                </a:lnTo>
                <a:lnTo>
                  <a:pt x="609358" y="2022"/>
                </a:lnTo>
                <a:lnTo>
                  <a:pt x="5609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70592" y="3923477"/>
            <a:ext cx="1122045" cy="1102360"/>
          </a:xfrm>
          <a:custGeom>
            <a:avLst/>
            <a:gdLst/>
            <a:ahLst/>
            <a:cxnLst/>
            <a:rect l="l" t="t" r="r" b="b"/>
            <a:pathLst>
              <a:path w="1122045" h="1102360">
                <a:moveTo>
                  <a:pt x="1121905" y="551065"/>
                </a:moveTo>
                <a:lnTo>
                  <a:pt x="1119846" y="598596"/>
                </a:lnTo>
                <a:lnTo>
                  <a:pt x="1113781" y="645006"/>
                </a:lnTo>
                <a:lnTo>
                  <a:pt x="1103878" y="690129"/>
                </a:lnTo>
                <a:lnTo>
                  <a:pt x="1090307" y="733801"/>
                </a:lnTo>
                <a:lnTo>
                  <a:pt x="1073234" y="775854"/>
                </a:lnTo>
                <a:lnTo>
                  <a:pt x="1052830" y="816125"/>
                </a:lnTo>
                <a:lnTo>
                  <a:pt x="1029261" y="854447"/>
                </a:lnTo>
                <a:lnTo>
                  <a:pt x="1002697" y="890654"/>
                </a:lnTo>
                <a:lnTo>
                  <a:pt x="973306" y="924582"/>
                </a:lnTo>
                <a:lnTo>
                  <a:pt x="941257" y="956064"/>
                </a:lnTo>
                <a:lnTo>
                  <a:pt x="906717" y="984936"/>
                </a:lnTo>
                <a:lnTo>
                  <a:pt x="869855" y="1011030"/>
                </a:lnTo>
                <a:lnTo>
                  <a:pt x="830840" y="1034183"/>
                </a:lnTo>
                <a:lnTo>
                  <a:pt x="789840" y="1054228"/>
                </a:lnTo>
                <a:lnTo>
                  <a:pt x="747023" y="1070999"/>
                </a:lnTo>
                <a:lnTo>
                  <a:pt x="702558" y="1084332"/>
                </a:lnTo>
                <a:lnTo>
                  <a:pt x="656614" y="1094061"/>
                </a:lnTo>
                <a:lnTo>
                  <a:pt x="609358" y="1100019"/>
                </a:lnTo>
                <a:lnTo>
                  <a:pt x="560959" y="1102042"/>
                </a:lnTo>
                <a:lnTo>
                  <a:pt x="512558" y="1100019"/>
                </a:lnTo>
                <a:lnTo>
                  <a:pt x="465300" y="1094061"/>
                </a:lnTo>
                <a:lnTo>
                  <a:pt x="419354" y="1084332"/>
                </a:lnTo>
                <a:lnTo>
                  <a:pt x="374887" y="1070999"/>
                </a:lnTo>
                <a:lnTo>
                  <a:pt x="332069" y="1054228"/>
                </a:lnTo>
                <a:lnTo>
                  <a:pt x="291068" y="1034183"/>
                </a:lnTo>
                <a:lnTo>
                  <a:pt x="252052" y="1011030"/>
                </a:lnTo>
                <a:lnTo>
                  <a:pt x="215190" y="984936"/>
                </a:lnTo>
                <a:lnTo>
                  <a:pt x="180649" y="956064"/>
                </a:lnTo>
                <a:lnTo>
                  <a:pt x="148599" y="924582"/>
                </a:lnTo>
                <a:lnTo>
                  <a:pt x="119208" y="890654"/>
                </a:lnTo>
                <a:lnTo>
                  <a:pt x="92644" y="854447"/>
                </a:lnTo>
                <a:lnTo>
                  <a:pt x="69075" y="816125"/>
                </a:lnTo>
                <a:lnTo>
                  <a:pt x="48670" y="775854"/>
                </a:lnTo>
                <a:lnTo>
                  <a:pt x="31598" y="733801"/>
                </a:lnTo>
                <a:lnTo>
                  <a:pt x="18026" y="690129"/>
                </a:lnTo>
                <a:lnTo>
                  <a:pt x="8124" y="645006"/>
                </a:lnTo>
                <a:lnTo>
                  <a:pt x="2059" y="598596"/>
                </a:lnTo>
                <a:lnTo>
                  <a:pt x="0" y="551065"/>
                </a:lnTo>
                <a:lnTo>
                  <a:pt x="2059" y="503517"/>
                </a:lnTo>
                <a:lnTo>
                  <a:pt x="8124" y="457093"/>
                </a:lnTo>
                <a:lnTo>
                  <a:pt x="18026" y="411957"/>
                </a:lnTo>
                <a:lnTo>
                  <a:pt x="31598" y="368275"/>
                </a:lnTo>
                <a:lnTo>
                  <a:pt x="48670" y="326212"/>
                </a:lnTo>
                <a:lnTo>
                  <a:pt x="69075" y="285934"/>
                </a:lnTo>
                <a:lnTo>
                  <a:pt x="92644" y="247606"/>
                </a:lnTo>
                <a:lnTo>
                  <a:pt x="119208" y="211394"/>
                </a:lnTo>
                <a:lnTo>
                  <a:pt x="148599" y="177462"/>
                </a:lnTo>
                <a:lnTo>
                  <a:pt x="180649" y="145978"/>
                </a:lnTo>
                <a:lnTo>
                  <a:pt x="215190" y="117105"/>
                </a:lnTo>
                <a:lnTo>
                  <a:pt x="252052" y="91009"/>
                </a:lnTo>
                <a:lnTo>
                  <a:pt x="291068" y="67856"/>
                </a:lnTo>
                <a:lnTo>
                  <a:pt x="332069" y="47811"/>
                </a:lnTo>
                <a:lnTo>
                  <a:pt x="374887" y="31040"/>
                </a:lnTo>
                <a:lnTo>
                  <a:pt x="419354" y="17708"/>
                </a:lnTo>
                <a:lnTo>
                  <a:pt x="465300" y="7980"/>
                </a:lnTo>
                <a:lnTo>
                  <a:pt x="512558" y="2022"/>
                </a:lnTo>
                <a:lnTo>
                  <a:pt x="560959" y="0"/>
                </a:lnTo>
                <a:lnTo>
                  <a:pt x="609358" y="2022"/>
                </a:lnTo>
                <a:lnTo>
                  <a:pt x="656614" y="7980"/>
                </a:lnTo>
                <a:lnTo>
                  <a:pt x="702558" y="17708"/>
                </a:lnTo>
                <a:lnTo>
                  <a:pt x="747023" y="31040"/>
                </a:lnTo>
                <a:lnTo>
                  <a:pt x="789840" y="47811"/>
                </a:lnTo>
                <a:lnTo>
                  <a:pt x="830840" y="67856"/>
                </a:lnTo>
                <a:lnTo>
                  <a:pt x="869855" y="91009"/>
                </a:lnTo>
                <a:lnTo>
                  <a:pt x="906717" y="117105"/>
                </a:lnTo>
                <a:lnTo>
                  <a:pt x="941257" y="145978"/>
                </a:lnTo>
                <a:lnTo>
                  <a:pt x="973306" y="177462"/>
                </a:lnTo>
                <a:lnTo>
                  <a:pt x="1002697" y="211394"/>
                </a:lnTo>
                <a:lnTo>
                  <a:pt x="1029261" y="247606"/>
                </a:lnTo>
                <a:lnTo>
                  <a:pt x="1052830" y="285934"/>
                </a:lnTo>
                <a:lnTo>
                  <a:pt x="1073234" y="326212"/>
                </a:lnTo>
                <a:lnTo>
                  <a:pt x="1090307" y="368275"/>
                </a:lnTo>
                <a:lnTo>
                  <a:pt x="1103878" y="411957"/>
                </a:lnTo>
                <a:lnTo>
                  <a:pt x="1113781" y="457093"/>
                </a:lnTo>
                <a:lnTo>
                  <a:pt x="1119846" y="503517"/>
                </a:lnTo>
                <a:lnTo>
                  <a:pt x="1121905" y="551065"/>
                </a:lnTo>
              </a:path>
            </a:pathLst>
          </a:custGeom>
          <a:ln w="38100">
            <a:solidFill>
              <a:srgbClr val="0154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592026" y="4912455"/>
            <a:ext cx="371475" cy="370840"/>
          </a:xfrm>
          <a:custGeom>
            <a:avLst/>
            <a:gdLst/>
            <a:ahLst/>
            <a:cxnLst/>
            <a:rect l="l" t="t" r="r" b="b"/>
            <a:pathLst>
              <a:path w="371475" h="370839">
                <a:moveTo>
                  <a:pt x="44551" y="0"/>
                </a:moveTo>
                <a:lnTo>
                  <a:pt x="0" y="44526"/>
                </a:lnTo>
                <a:lnTo>
                  <a:pt x="326326" y="370751"/>
                </a:lnTo>
                <a:lnTo>
                  <a:pt x="370852" y="326224"/>
                </a:lnTo>
                <a:lnTo>
                  <a:pt x="44551" y="0"/>
                </a:lnTo>
                <a:close/>
              </a:path>
            </a:pathLst>
          </a:custGeom>
          <a:solidFill>
            <a:srgbClr val="0154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35054" y="4270250"/>
            <a:ext cx="793115" cy="408940"/>
          </a:xfrm>
          <a:custGeom>
            <a:avLst/>
            <a:gdLst/>
            <a:ahLst/>
            <a:cxnLst/>
            <a:rect l="l" t="t" r="r" b="b"/>
            <a:pathLst>
              <a:path w="793114" h="408939">
                <a:moveTo>
                  <a:pt x="396494" y="0"/>
                </a:moveTo>
                <a:lnTo>
                  <a:pt x="267133" y="3192"/>
                </a:lnTo>
                <a:lnTo>
                  <a:pt x="182711" y="25536"/>
                </a:lnTo>
                <a:lnTo>
                  <a:pt x="106057" y="86185"/>
                </a:lnTo>
                <a:lnTo>
                  <a:pt x="0" y="204292"/>
                </a:lnTo>
                <a:lnTo>
                  <a:pt x="31160" y="236210"/>
                </a:lnTo>
                <a:lnTo>
                  <a:pt x="116136" y="306431"/>
                </a:lnTo>
                <a:lnTo>
                  <a:pt x="242167" y="376653"/>
                </a:lnTo>
                <a:lnTo>
                  <a:pt x="396494" y="408571"/>
                </a:lnTo>
                <a:lnTo>
                  <a:pt x="525854" y="405379"/>
                </a:lnTo>
                <a:lnTo>
                  <a:pt x="610277" y="383036"/>
                </a:lnTo>
                <a:lnTo>
                  <a:pt x="686935" y="322391"/>
                </a:lnTo>
                <a:lnTo>
                  <a:pt x="793000" y="204292"/>
                </a:lnTo>
                <a:lnTo>
                  <a:pt x="761837" y="172371"/>
                </a:lnTo>
                <a:lnTo>
                  <a:pt x="676857" y="102146"/>
                </a:lnTo>
                <a:lnTo>
                  <a:pt x="550822" y="31920"/>
                </a:lnTo>
                <a:lnTo>
                  <a:pt x="3964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35054" y="4270250"/>
            <a:ext cx="793115" cy="408940"/>
          </a:xfrm>
          <a:custGeom>
            <a:avLst/>
            <a:gdLst/>
            <a:ahLst/>
            <a:cxnLst/>
            <a:rect l="l" t="t" r="r" b="b"/>
            <a:pathLst>
              <a:path w="793114" h="408939">
                <a:moveTo>
                  <a:pt x="793000" y="204292"/>
                </a:moveTo>
                <a:lnTo>
                  <a:pt x="686935" y="322391"/>
                </a:lnTo>
                <a:lnTo>
                  <a:pt x="610277" y="383036"/>
                </a:lnTo>
                <a:lnTo>
                  <a:pt x="525854" y="405379"/>
                </a:lnTo>
                <a:lnTo>
                  <a:pt x="396494" y="408571"/>
                </a:lnTo>
                <a:lnTo>
                  <a:pt x="242167" y="376653"/>
                </a:lnTo>
                <a:lnTo>
                  <a:pt x="116136" y="306431"/>
                </a:lnTo>
                <a:lnTo>
                  <a:pt x="31160" y="236210"/>
                </a:lnTo>
                <a:lnTo>
                  <a:pt x="0" y="204292"/>
                </a:lnTo>
                <a:lnTo>
                  <a:pt x="106057" y="86185"/>
                </a:lnTo>
                <a:lnTo>
                  <a:pt x="182711" y="25536"/>
                </a:lnTo>
                <a:lnTo>
                  <a:pt x="267133" y="3192"/>
                </a:lnTo>
                <a:lnTo>
                  <a:pt x="396494" y="0"/>
                </a:lnTo>
                <a:lnTo>
                  <a:pt x="550822" y="31920"/>
                </a:lnTo>
                <a:lnTo>
                  <a:pt x="676857" y="102146"/>
                </a:lnTo>
                <a:lnTo>
                  <a:pt x="761837" y="172371"/>
                </a:lnTo>
                <a:lnTo>
                  <a:pt x="793000" y="204292"/>
                </a:lnTo>
                <a:close/>
              </a:path>
            </a:pathLst>
          </a:custGeom>
          <a:ln w="38100">
            <a:solidFill>
              <a:srgbClr val="0154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19632" y="4273514"/>
            <a:ext cx="405765" cy="405765"/>
          </a:xfrm>
          <a:custGeom>
            <a:avLst/>
            <a:gdLst/>
            <a:ahLst/>
            <a:cxnLst/>
            <a:rect l="l" t="t" r="r" b="b"/>
            <a:pathLst>
              <a:path w="405764" h="405764">
                <a:moveTo>
                  <a:pt x="202691" y="0"/>
                </a:moveTo>
                <a:lnTo>
                  <a:pt x="156218" y="5353"/>
                </a:lnTo>
                <a:lnTo>
                  <a:pt x="113555" y="20601"/>
                </a:lnTo>
                <a:lnTo>
                  <a:pt x="75920" y="44525"/>
                </a:lnTo>
                <a:lnTo>
                  <a:pt x="44531" y="75906"/>
                </a:lnTo>
                <a:lnTo>
                  <a:pt x="20602" y="113528"/>
                </a:lnTo>
                <a:lnTo>
                  <a:pt x="5353" y="156170"/>
                </a:lnTo>
                <a:lnTo>
                  <a:pt x="0" y="202615"/>
                </a:lnTo>
                <a:lnTo>
                  <a:pt x="5353" y="249064"/>
                </a:lnTo>
                <a:lnTo>
                  <a:pt x="20602" y="291706"/>
                </a:lnTo>
                <a:lnTo>
                  <a:pt x="44531" y="329325"/>
                </a:lnTo>
                <a:lnTo>
                  <a:pt x="75920" y="360702"/>
                </a:lnTo>
                <a:lnTo>
                  <a:pt x="113555" y="384622"/>
                </a:lnTo>
                <a:lnTo>
                  <a:pt x="156218" y="399866"/>
                </a:lnTo>
                <a:lnTo>
                  <a:pt x="202691" y="405218"/>
                </a:lnTo>
                <a:lnTo>
                  <a:pt x="249141" y="399866"/>
                </a:lnTo>
                <a:lnTo>
                  <a:pt x="291785" y="384622"/>
                </a:lnTo>
                <a:lnTo>
                  <a:pt x="329406" y="360702"/>
                </a:lnTo>
                <a:lnTo>
                  <a:pt x="360786" y="329325"/>
                </a:lnTo>
                <a:lnTo>
                  <a:pt x="384708" y="291706"/>
                </a:lnTo>
                <a:lnTo>
                  <a:pt x="390148" y="276491"/>
                </a:lnTo>
                <a:lnTo>
                  <a:pt x="202691" y="276491"/>
                </a:lnTo>
                <a:lnTo>
                  <a:pt x="173955" y="270693"/>
                </a:lnTo>
                <a:lnTo>
                  <a:pt x="150471" y="254881"/>
                </a:lnTo>
                <a:lnTo>
                  <a:pt x="134628" y="231427"/>
                </a:lnTo>
                <a:lnTo>
                  <a:pt x="128816" y="202704"/>
                </a:lnTo>
                <a:lnTo>
                  <a:pt x="134615" y="173972"/>
                </a:lnTo>
                <a:lnTo>
                  <a:pt x="150437" y="150510"/>
                </a:lnTo>
                <a:lnTo>
                  <a:pt x="173918" y="134692"/>
                </a:lnTo>
                <a:lnTo>
                  <a:pt x="202691" y="128892"/>
                </a:lnTo>
                <a:lnTo>
                  <a:pt x="390224" y="128892"/>
                </a:lnTo>
                <a:lnTo>
                  <a:pt x="384722" y="113489"/>
                </a:lnTo>
                <a:lnTo>
                  <a:pt x="360810" y="75869"/>
                </a:lnTo>
                <a:lnTo>
                  <a:pt x="329438" y="44497"/>
                </a:lnTo>
                <a:lnTo>
                  <a:pt x="291818" y="20585"/>
                </a:lnTo>
                <a:lnTo>
                  <a:pt x="249165" y="5348"/>
                </a:lnTo>
                <a:lnTo>
                  <a:pt x="202691" y="0"/>
                </a:lnTo>
                <a:close/>
              </a:path>
              <a:path w="405764" h="405764">
                <a:moveTo>
                  <a:pt x="390224" y="128892"/>
                </a:moveTo>
                <a:lnTo>
                  <a:pt x="202691" y="128892"/>
                </a:lnTo>
                <a:lnTo>
                  <a:pt x="231423" y="134692"/>
                </a:lnTo>
                <a:lnTo>
                  <a:pt x="254885" y="150510"/>
                </a:lnTo>
                <a:lnTo>
                  <a:pt x="270704" y="173972"/>
                </a:lnTo>
                <a:lnTo>
                  <a:pt x="276504" y="202704"/>
                </a:lnTo>
                <a:lnTo>
                  <a:pt x="270716" y="231427"/>
                </a:lnTo>
                <a:lnTo>
                  <a:pt x="254919" y="254881"/>
                </a:lnTo>
                <a:lnTo>
                  <a:pt x="231461" y="270693"/>
                </a:lnTo>
                <a:lnTo>
                  <a:pt x="202691" y="276491"/>
                </a:lnTo>
                <a:lnTo>
                  <a:pt x="390148" y="276491"/>
                </a:lnTo>
                <a:lnTo>
                  <a:pt x="399955" y="249064"/>
                </a:lnTo>
                <a:lnTo>
                  <a:pt x="405307" y="202615"/>
                </a:lnTo>
                <a:lnTo>
                  <a:pt x="399959" y="156142"/>
                </a:lnTo>
                <a:lnTo>
                  <a:pt x="390224" y="128892"/>
                </a:lnTo>
                <a:close/>
              </a:path>
            </a:pathLst>
          </a:custGeom>
          <a:solidFill>
            <a:srgbClr val="0154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37193" y="2432051"/>
            <a:ext cx="1163955" cy="1163955"/>
          </a:xfrm>
          <a:custGeom>
            <a:avLst/>
            <a:gdLst/>
            <a:ahLst/>
            <a:cxnLst/>
            <a:rect l="l" t="t" r="r" b="b"/>
            <a:pathLst>
              <a:path w="1163954" h="1163954">
                <a:moveTo>
                  <a:pt x="583209" y="0"/>
                </a:moveTo>
                <a:lnTo>
                  <a:pt x="535526" y="1930"/>
                </a:lnTo>
                <a:lnTo>
                  <a:pt x="488898" y="7621"/>
                </a:lnTo>
                <a:lnTo>
                  <a:pt x="443476" y="16923"/>
                </a:lnTo>
                <a:lnTo>
                  <a:pt x="399409" y="29685"/>
                </a:lnTo>
                <a:lnTo>
                  <a:pt x="356848" y="45758"/>
                </a:lnTo>
                <a:lnTo>
                  <a:pt x="315943" y="64989"/>
                </a:lnTo>
                <a:lnTo>
                  <a:pt x="276846" y="87230"/>
                </a:lnTo>
                <a:lnTo>
                  <a:pt x="239705" y="112330"/>
                </a:lnTo>
                <a:lnTo>
                  <a:pt x="204671" y="140139"/>
                </a:lnTo>
                <a:lnTo>
                  <a:pt x="171896" y="170507"/>
                </a:lnTo>
                <a:lnTo>
                  <a:pt x="141528" y="203282"/>
                </a:lnTo>
                <a:lnTo>
                  <a:pt x="113718" y="238315"/>
                </a:lnTo>
                <a:lnTo>
                  <a:pt x="88618" y="275456"/>
                </a:lnTo>
                <a:lnTo>
                  <a:pt x="66376" y="314553"/>
                </a:lnTo>
                <a:lnTo>
                  <a:pt x="47144" y="355458"/>
                </a:lnTo>
                <a:lnTo>
                  <a:pt x="31071" y="398020"/>
                </a:lnTo>
                <a:lnTo>
                  <a:pt x="18308" y="442087"/>
                </a:lnTo>
                <a:lnTo>
                  <a:pt x="9006" y="487511"/>
                </a:lnTo>
                <a:lnTo>
                  <a:pt x="3314" y="534140"/>
                </a:lnTo>
                <a:lnTo>
                  <a:pt x="1384" y="581825"/>
                </a:lnTo>
                <a:lnTo>
                  <a:pt x="3829" y="635505"/>
                </a:lnTo>
                <a:lnTo>
                  <a:pt x="11141" y="688452"/>
                </a:lnTo>
                <a:lnTo>
                  <a:pt x="23279" y="740395"/>
                </a:lnTo>
                <a:lnTo>
                  <a:pt x="40204" y="791063"/>
                </a:lnTo>
                <a:lnTo>
                  <a:pt x="61879" y="840185"/>
                </a:lnTo>
                <a:lnTo>
                  <a:pt x="88264" y="887488"/>
                </a:lnTo>
                <a:lnTo>
                  <a:pt x="1384" y="1145374"/>
                </a:lnTo>
                <a:lnTo>
                  <a:pt x="0" y="1151001"/>
                </a:lnTo>
                <a:lnTo>
                  <a:pt x="1384" y="1156627"/>
                </a:lnTo>
                <a:lnTo>
                  <a:pt x="6934" y="1162177"/>
                </a:lnTo>
                <a:lnTo>
                  <a:pt x="9778" y="1163637"/>
                </a:lnTo>
                <a:lnTo>
                  <a:pt x="16713" y="1163637"/>
                </a:lnTo>
                <a:lnTo>
                  <a:pt x="18173" y="1162253"/>
                </a:lnTo>
                <a:lnTo>
                  <a:pt x="276148" y="1076744"/>
                </a:lnTo>
                <a:lnTo>
                  <a:pt x="887592" y="1076744"/>
                </a:lnTo>
                <a:lnTo>
                  <a:pt x="888184" y="1076407"/>
                </a:lnTo>
                <a:lnTo>
                  <a:pt x="925324" y="1051307"/>
                </a:lnTo>
                <a:lnTo>
                  <a:pt x="960357" y="1023498"/>
                </a:lnTo>
                <a:lnTo>
                  <a:pt x="993132" y="993132"/>
                </a:lnTo>
                <a:lnTo>
                  <a:pt x="1023498" y="960357"/>
                </a:lnTo>
                <a:lnTo>
                  <a:pt x="1051307" y="925324"/>
                </a:lnTo>
                <a:lnTo>
                  <a:pt x="1076407" y="888184"/>
                </a:lnTo>
                <a:lnTo>
                  <a:pt x="1098648" y="849087"/>
                </a:lnTo>
                <a:lnTo>
                  <a:pt x="1117879" y="808184"/>
                </a:lnTo>
                <a:lnTo>
                  <a:pt x="1133951" y="765623"/>
                </a:lnTo>
                <a:lnTo>
                  <a:pt x="1146713" y="721557"/>
                </a:lnTo>
                <a:lnTo>
                  <a:pt x="1156015" y="676135"/>
                </a:lnTo>
                <a:lnTo>
                  <a:pt x="1161706" y="629507"/>
                </a:lnTo>
                <a:lnTo>
                  <a:pt x="1163637" y="581825"/>
                </a:lnTo>
                <a:lnTo>
                  <a:pt x="1161716" y="534140"/>
                </a:lnTo>
                <a:lnTo>
                  <a:pt x="1156054" y="487511"/>
                </a:lnTo>
                <a:lnTo>
                  <a:pt x="1146797" y="442087"/>
                </a:lnTo>
                <a:lnTo>
                  <a:pt x="1134094" y="398020"/>
                </a:lnTo>
                <a:lnTo>
                  <a:pt x="1118094" y="355458"/>
                </a:lnTo>
                <a:lnTo>
                  <a:pt x="1098944" y="314553"/>
                </a:lnTo>
                <a:lnTo>
                  <a:pt x="1076794" y="275456"/>
                </a:lnTo>
                <a:lnTo>
                  <a:pt x="1051790" y="238315"/>
                </a:lnTo>
                <a:lnTo>
                  <a:pt x="1024083" y="203282"/>
                </a:lnTo>
                <a:lnTo>
                  <a:pt x="993819" y="170507"/>
                </a:lnTo>
                <a:lnTo>
                  <a:pt x="961147" y="140139"/>
                </a:lnTo>
                <a:lnTo>
                  <a:pt x="926216" y="112330"/>
                </a:lnTo>
                <a:lnTo>
                  <a:pt x="889173" y="87230"/>
                </a:lnTo>
                <a:lnTo>
                  <a:pt x="850167" y="64989"/>
                </a:lnTo>
                <a:lnTo>
                  <a:pt x="809346" y="45758"/>
                </a:lnTo>
                <a:lnTo>
                  <a:pt x="766859" y="29685"/>
                </a:lnTo>
                <a:lnTo>
                  <a:pt x="722853" y="16923"/>
                </a:lnTo>
                <a:lnTo>
                  <a:pt x="677477" y="7621"/>
                </a:lnTo>
                <a:lnTo>
                  <a:pt x="630880" y="1930"/>
                </a:lnTo>
                <a:lnTo>
                  <a:pt x="583209" y="0"/>
                </a:lnTo>
                <a:close/>
              </a:path>
              <a:path w="1163954" h="1163954">
                <a:moveTo>
                  <a:pt x="887592" y="1076744"/>
                </a:moveTo>
                <a:lnTo>
                  <a:pt x="276148" y="1076744"/>
                </a:lnTo>
                <a:lnTo>
                  <a:pt x="323410" y="1103139"/>
                </a:lnTo>
                <a:lnTo>
                  <a:pt x="372509" y="1124818"/>
                </a:lnTo>
                <a:lnTo>
                  <a:pt x="423171" y="1141745"/>
                </a:lnTo>
                <a:lnTo>
                  <a:pt x="475126" y="1153882"/>
                </a:lnTo>
                <a:lnTo>
                  <a:pt x="528101" y="1161192"/>
                </a:lnTo>
                <a:lnTo>
                  <a:pt x="581825" y="1163637"/>
                </a:lnTo>
                <a:lnTo>
                  <a:pt x="629507" y="1161706"/>
                </a:lnTo>
                <a:lnTo>
                  <a:pt x="676135" y="1156015"/>
                </a:lnTo>
                <a:lnTo>
                  <a:pt x="721557" y="1146713"/>
                </a:lnTo>
                <a:lnTo>
                  <a:pt x="765623" y="1133951"/>
                </a:lnTo>
                <a:lnTo>
                  <a:pt x="808184" y="1117879"/>
                </a:lnTo>
                <a:lnTo>
                  <a:pt x="849087" y="1098648"/>
                </a:lnTo>
                <a:lnTo>
                  <a:pt x="887592" y="1076744"/>
                </a:lnTo>
                <a:close/>
              </a:path>
            </a:pathLst>
          </a:custGeom>
          <a:solidFill>
            <a:srgbClr val="177C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37193" y="2432051"/>
            <a:ext cx="1163955" cy="1163955"/>
          </a:xfrm>
          <a:custGeom>
            <a:avLst/>
            <a:gdLst/>
            <a:ahLst/>
            <a:cxnLst/>
            <a:rect l="l" t="t" r="r" b="b"/>
            <a:pathLst>
              <a:path w="1163954" h="1163954">
                <a:moveTo>
                  <a:pt x="583209" y="0"/>
                </a:moveTo>
                <a:lnTo>
                  <a:pt x="535526" y="1930"/>
                </a:lnTo>
                <a:lnTo>
                  <a:pt x="488898" y="7621"/>
                </a:lnTo>
                <a:lnTo>
                  <a:pt x="443476" y="16923"/>
                </a:lnTo>
                <a:lnTo>
                  <a:pt x="399409" y="29685"/>
                </a:lnTo>
                <a:lnTo>
                  <a:pt x="356848" y="45758"/>
                </a:lnTo>
                <a:lnTo>
                  <a:pt x="315943" y="64989"/>
                </a:lnTo>
                <a:lnTo>
                  <a:pt x="276846" y="87230"/>
                </a:lnTo>
                <a:lnTo>
                  <a:pt x="239705" y="112330"/>
                </a:lnTo>
                <a:lnTo>
                  <a:pt x="204671" y="140139"/>
                </a:lnTo>
                <a:lnTo>
                  <a:pt x="171896" y="170507"/>
                </a:lnTo>
                <a:lnTo>
                  <a:pt x="141528" y="203282"/>
                </a:lnTo>
                <a:lnTo>
                  <a:pt x="113718" y="238315"/>
                </a:lnTo>
                <a:lnTo>
                  <a:pt x="88618" y="275456"/>
                </a:lnTo>
                <a:lnTo>
                  <a:pt x="66376" y="314553"/>
                </a:lnTo>
                <a:lnTo>
                  <a:pt x="47144" y="355458"/>
                </a:lnTo>
                <a:lnTo>
                  <a:pt x="31071" y="398020"/>
                </a:lnTo>
                <a:lnTo>
                  <a:pt x="18308" y="442087"/>
                </a:lnTo>
                <a:lnTo>
                  <a:pt x="9006" y="487511"/>
                </a:lnTo>
                <a:lnTo>
                  <a:pt x="3314" y="534140"/>
                </a:lnTo>
                <a:lnTo>
                  <a:pt x="1384" y="581825"/>
                </a:lnTo>
                <a:lnTo>
                  <a:pt x="3829" y="635505"/>
                </a:lnTo>
                <a:lnTo>
                  <a:pt x="11141" y="688452"/>
                </a:lnTo>
                <a:lnTo>
                  <a:pt x="23279" y="740395"/>
                </a:lnTo>
                <a:lnTo>
                  <a:pt x="40204" y="791063"/>
                </a:lnTo>
                <a:lnTo>
                  <a:pt x="61879" y="840185"/>
                </a:lnTo>
                <a:lnTo>
                  <a:pt x="88264" y="887488"/>
                </a:lnTo>
                <a:lnTo>
                  <a:pt x="1384" y="1145374"/>
                </a:lnTo>
                <a:lnTo>
                  <a:pt x="0" y="1151001"/>
                </a:lnTo>
                <a:lnTo>
                  <a:pt x="1384" y="1156627"/>
                </a:lnTo>
                <a:lnTo>
                  <a:pt x="4152" y="1159395"/>
                </a:lnTo>
                <a:lnTo>
                  <a:pt x="6934" y="1162177"/>
                </a:lnTo>
                <a:lnTo>
                  <a:pt x="9778" y="1163637"/>
                </a:lnTo>
                <a:lnTo>
                  <a:pt x="13944" y="1163637"/>
                </a:lnTo>
                <a:lnTo>
                  <a:pt x="15328" y="1163637"/>
                </a:lnTo>
                <a:lnTo>
                  <a:pt x="16713" y="1163637"/>
                </a:lnTo>
                <a:lnTo>
                  <a:pt x="18173" y="1162253"/>
                </a:lnTo>
                <a:lnTo>
                  <a:pt x="276148" y="1076744"/>
                </a:lnTo>
                <a:lnTo>
                  <a:pt x="323410" y="1103139"/>
                </a:lnTo>
                <a:lnTo>
                  <a:pt x="372509" y="1124818"/>
                </a:lnTo>
                <a:lnTo>
                  <a:pt x="423171" y="1141745"/>
                </a:lnTo>
                <a:lnTo>
                  <a:pt x="475126" y="1153882"/>
                </a:lnTo>
                <a:lnTo>
                  <a:pt x="528101" y="1161192"/>
                </a:lnTo>
                <a:lnTo>
                  <a:pt x="581825" y="1163637"/>
                </a:lnTo>
                <a:lnTo>
                  <a:pt x="629507" y="1161706"/>
                </a:lnTo>
                <a:lnTo>
                  <a:pt x="676135" y="1156015"/>
                </a:lnTo>
                <a:lnTo>
                  <a:pt x="721557" y="1146713"/>
                </a:lnTo>
                <a:lnTo>
                  <a:pt x="765623" y="1133951"/>
                </a:lnTo>
                <a:lnTo>
                  <a:pt x="808184" y="1117879"/>
                </a:lnTo>
                <a:lnTo>
                  <a:pt x="849087" y="1098648"/>
                </a:lnTo>
                <a:lnTo>
                  <a:pt x="888184" y="1076407"/>
                </a:lnTo>
                <a:lnTo>
                  <a:pt x="925324" y="1051307"/>
                </a:lnTo>
                <a:lnTo>
                  <a:pt x="960357" y="1023498"/>
                </a:lnTo>
                <a:lnTo>
                  <a:pt x="993132" y="993132"/>
                </a:lnTo>
                <a:lnTo>
                  <a:pt x="1023498" y="960357"/>
                </a:lnTo>
                <a:lnTo>
                  <a:pt x="1051307" y="925324"/>
                </a:lnTo>
                <a:lnTo>
                  <a:pt x="1076407" y="888184"/>
                </a:lnTo>
                <a:lnTo>
                  <a:pt x="1098648" y="849087"/>
                </a:lnTo>
                <a:lnTo>
                  <a:pt x="1117879" y="808184"/>
                </a:lnTo>
                <a:lnTo>
                  <a:pt x="1133951" y="765623"/>
                </a:lnTo>
                <a:lnTo>
                  <a:pt x="1146713" y="721557"/>
                </a:lnTo>
                <a:lnTo>
                  <a:pt x="1156015" y="676135"/>
                </a:lnTo>
                <a:lnTo>
                  <a:pt x="1161706" y="629507"/>
                </a:lnTo>
                <a:lnTo>
                  <a:pt x="1163637" y="581825"/>
                </a:lnTo>
                <a:lnTo>
                  <a:pt x="1161716" y="534140"/>
                </a:lnTo>
                <a:lnTo>
                  <a:pt x="1156054" y="487511"/>
                </a:lnTo>
                <a:lnTo>
                  <a:pt x="1146797" y="442087"/>
                </a:lnTo>
                <a:lnTo>
                  <a:pt x="1134094" y="398020"/>
                </a:lnTo>
                <a:lnTo>
                  <a:pt x="1118094" y="355458"/>
                </a:lnTo>
                <a:lnTo>
                  <a:pt x="1098944" y="314553"/>
                </a:lnTo>
                <a:lnTo>
                  <a:pt x="1076794" y="275456"/>
                </a:lnTo>
                <a:lnTo>
                  <a:pt x="1051790" y="238315"/>
                </a:lnTo>
                <a:lnTo>
                  <a:pt x="1024083" y="203282"/>
                </a:lnTo>
                <a:lnTo>
                  <a:pt x="993819" y="170507"/>
                </a:lnTo>
                <a:lnTo>
                  <a:pt x="961147" y="140139"/>
                </a:lnTo>
                <a:lnTo>
                  <a:pt x="926216" y="112330"/>
                </a:lnTo>
                <a:lnTo>
                  <a:pt x="889173" y="87230"/>
                </a:lnTo>
                <a:lnTo>
                  <a:pt x="850167" y="64989"/>
                </a:lnTo>
                <a:lnTo>
                  <a:pt x="809346" y="45758"/>
                </a:lnTo>
                <a:lnTo>
                  <a:pt x="766859" y="29685"/>
                </a:lnTo>
                <a:lnTo>
                  <a:pt x="722853" y="16923"/>
                </a:lnTo>
                <a:lnTo>
                  <a:pt x="677477" y="7621"/>
                </a:lnTo>
                <a:lnTo>
                  <a:pt x="630880" y="1930"/>
                </a:lnTo>
                <a:lnTo>
                  <a:pt x="583209" y="0"/>
                </a:lnTo>
                <a:close/>
              </a:path>
            </a:pathLst>
          </a:custGeom>
          <a:ln w="38100">
            <a:solidFill>
              <a:srgbClr val="177C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56242" y="2393944"/>
            <a:ext cx="1163955" cy="1163955"/>
          </a:xfrm>
          <a:custGeom>
            <a:avLst/>
            <a:gdLst/>
            <a:ahLst/>
            <a:cxnLst/>
            <a:rect l="l" t="t" r="r" b="b"/>
            <a:pathLst>
              <a:path w="1163955" h="1163954">
                <a:moveTo>
                  <a:pt x="580440" y="0"/>
                </a:moveTo>
                <a:lnTo>
                  <a:pt x="532767" y="1930"/>
                </a:lnTo>
                <a:lnTo>
                  <a:pt x="486168" y="7622"/>
                </a:lnTo>
                <a:lnTo>
                  <a:pt x="440791" y="16924"/>
                </a:lnTo>
                <a:lnTo>
                  <a:pt x="396784" y="29687"/>
                </a:lnTo>
                <a:lnTo>
                  <a:pt x="354296" y="45759"/>
                </a:lnTo>
                <a:lnTo>
                  <a:pt x="313474" y="64992"/>
                </a:lnTo>
                <a:lnTo>
                  <a:pt x="274467" y="87233"/>
                </a:lnTo>
                <a:lnTo>
                  <a:pt x="237423" y="112334"/>
                </a:lnTo>
                <a:lnTo>
                  <a:pt x="202491" y="140144"/>
                </a:lnTo>
                <a:lnTo>
                  <a:pt x="169819" y="170511"/>
                </a:lnTo>
                <a:lnTo>
                  <a:pt x="139555" y="203287"/>
                </a:lnTo>
                <a:lnTo>
                  <a:pt x="111847" y="238320"/>
                </a:lnTo>
                <a:lnTo>
                  <a:pt x="86843" y="275461"/>
                </a:lnTo>
                <a:lnTo>
                  <a:pt x="64693" y="314559"/>
                </a:lnTo>
                <a:lnTo>
                  <a:pt x="45543" y="355464"/>
                </a:lnTo>
                <a:lnTo>
                  <a:pt x="29543" y="398024"/>
                </a:lnTo>
                <a:lnTo>
                  <a:pt x="16840" y="442091"/>
                </a:lnTo>
                <a:lnTo>
                  <a:pt x="7583" y="487514"/>
                </a:lnTo>
                <a:lnTo>
                  <a:pt x="1920" y="534142"/>
                </a:lnTo>
                <a:lnTo>
                  <a:pt x="0" y="581825"/>
                </a:lnTo>
                <a:lnTo>
                  <a:pt x="1930" y="629508"/>
                </a:lnTo>
                <a:lnTo>
                  <a:pt x="7621" y="676135"/>
                </a:lnTo>
                <a:lnTo>
                  <a:pt x="16923" y="721558"/>
                </a:lnTo>
                <a:lnTo>
                  <a:pt x="29685" y="765625"/>
                </a:lnTo>
                <a:lnTo>
                  <a:pt x="45758" y="808186"/>
                </a:lnTo>
                <a:lnTo>
                  <a:pt x="64989" y="849090"/>
                </a:lnTo>
                <a:lnTo>
                  <a:pt x="87230" y="888188"/>
                </a:lnTo>
                <a:lnTo>
                  <a:pt x="112330" y="925329"/>
                </a:lnTo>
                <a:lnTo>
                  <a:pt x="140139" y="960362"/>
                </a:lnTo>
                <a:lnTo>
                  <a:pt x="170507" y="993138"/>
                </a:lnTo>
                <a:lnTo>
                  <a:pt x="203282" y="1023506"/>
                </a:lnTo>
                <a:lnTo>
                  <a:pt x="238315" y="1051315"/>
                </a:lnTo>
                <a:lnTo>
                  <a:pt x="275456" y="1076416"/>
                </a:lnTo>
                <a:lnTo>
                  <a:pt x="314553" y="1098657"/>
                </a:lnTo>
                <a:lnTo>
                  <a:pt x="355458" y="1117890"/>
                </a:lnTo>
                <a:lnTo>
                  <a:pt x="398020" y="1133962"/>
                </a:lnTo>
                <a:lnTo>
                  <a:pt x="442087" y="1146725"/>
                </a:lnTo>
                <a:lnTo>
                  <a:pt x="487511" y="1156027"/>
                </a:lnTo>
                <a:lnTo>
                  <a:pt x="534140" y="1161719"/>
                </a:lnTo>
                <a:lnTo>
                  <a:pt x="581825" y="1163650"/>
                </a:lnTo>
                <a:lnTo>
                  <a:pt x="635543" y="1161204"/>
                </a:lnTo>
                <a:lnTo>
                  <a:pt x="688514" y="1153892"/>
                </a:lnTo>
                <a:lnTo>
                  <a:pt x="740467" y="1141753"/>
                </a:lnTo>
                <a:lnTo>
                  <a:pt x="791128" y="1124825"/>
                </a:lnTo>
                <a:lnTo>
                  <a:pt x="840226" y="1103147"/>
                </a:lnTo>
                <a:lnTo>
                  <a:pt x="887488" y="1076756"/>
                </a:lnTo>
                <a:lnTo>
                  <a:pt x="1139145" y="1076756"/>
                </a:lnTo>
                <a:lnTo>
                  <a:pt x="1075372" y="887488"/>
                </a:lnTo>
                <a:lnTo>
                  <a:pt x="1101758" y="840185"/>
                </a:lnTo>
                <a:lnTo>
                  <a:pt x="1123435" y="791063"/>
                </a:lnTo>
                <a:lnTo>
                  <a:pt x="1140364" y="740395"/>
                </a:lnTo>
                <a:lnTo>
                  <a:pt x="1152505" y="688452"/>
                </a:lnTo>
                <a:lnTo>
                  <a:pt x="1159819" y="635505"/>
                </a:lnTo>
                <a:lnTo>
                  <a:pt x="1162265" y="581825"/>
                </a:lnTo>
                <a:lnTo>
                  <a:pt x="1160335" y="534142"/>
                </a:lnTo>
                <a:lnTo>
                  <a:pt x="1154643" y="487514"/>
                </a:lnTo>
                <a:lnTo>
                  <a:pt x="1145341" y="442091"/>
                </a:lnTo>
                <a:lnTo>
                  <a:pt x="1132578" y="398024"/>
                </a:lnTo>
                <a:lnTo>
                  <a:pt x="1116506" y="355464"/>
                </a:lnTo>
                <a:lnTo>
                  <a:pt x="1097273" y="314559"/>
                </a:lnTo>
                <a:lnTo>
                  <a:pt x="1075031" y="275461"/>
                </a:lnTo>
                <a:lnTo>
                  <a:pt x="1049931" y="238320"/>
                </a:lnTo>
                <a:lnTo>
                  <a:pt x="1022121" y="203287"/>
                </a:lnTo>
                <a:lnTo>
                  <a:pt x="991754" y="170511"/>
                </a:lnTo>
                <a:lnTo>
                  <a:pt x="958978" y="140144"/>
                </a:lnTo>
                <a:lnTo>
                  <a:pt x="923944" y="112334"/>
                </a:lnTo>
                <a:lnTo>
                  <a:pt x="886804" y="87233"/>
                </a:lnTo>
                <a:lnTo>
                  <a:pt x="847706" y="64992"/>
                </a:lnTo>
                <a:lnTo>
                  <a:pt x="806801" y="45759"/>
                </a:lnTo>
                <a:lnTo>
                  <a:pt x="764240" y="29687"/>
                </a:lnTo>
                <a:lnTo>
                  <a:pt x="720174" y="16924"/>
                </a:lnTo>
                <a:lnTo>
                  <a:pt x="674751" y="7622"/>
                </a:lnTo>
                <a:lnTo>
                  <a:pt x="628123" y="1930"/>
                </a:lnTo>
                <a:lnTo>
                  <a:pt x="580440" y="0"/>
                </a:lnTo>
                <a:close/>
              </a:path>
              <a:path w="1163955" h="1163954">
                <a:moveTo>
                  <a:pt x="1139145" y="1076756"/>
                </a:moveTo>
                <a:lnTo>
                  <a:pt x="887488" y="1076756"/>
                </a:lnTo>
                <a:lnTo>
                  <a:pt x="1145463" y="1162253"/>
                </a:lnTo>
                <a:lnTo>
                  <a:pt x="1146937" y="1163650"/>
                </a:lnTo>
                <a:lnTo>
                  <a:pt x="1153858" y="1163650"/>
                </a:lnTo>
                <a:lnTo>
                  <a:pt x="1156703" y="1162177"/>
                </a:lnTo>
                <a:lnTo>
                  <a:pt x="1162265" y="1156639"/>
                </a:lnTo>
                <a:lnTo>
                  <a:pt x="1163637" y="1151001"/>
                </a:lnTo>
                <a:lnTo>
                  <a:pt x="1162265" y="1145374"/>
                </a:lnTo>
                <a:lnTo>
                  <a:pt x="1139145" y="1076756"/>
                </a:lnTo>
                <a:close/>
              </a:path>
            </a:pathLst>
          </a:custGeom>
          <a:solidFill>
            <a:srgbClr val="CD69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56242" y="2393944"/>
            <a:ext cx="1163955" cy="1163955"/>
          </a:xfrm>
          <a:custGeom>
            <a:avLst/>
            <a:gdLst/>
            <a:ahLst/>
            <a:cxnLst/>
            <a:rect l="l" t="t" r="r" b="b"/>
            <a:pathLst>
              <a:path w="1163955" h="1163954">
                <a:moveTo>
                  <a:pt x="0" y="581825"/>
                </a:moveTo>
                <a:lnTo>
                  <a:pt x="1930" y="629508"/>
                </a:lnTo>
                <a:lnTo>
                  <a:pt x="7621" y="676135"/>
                </a:lnTo>
                <a:lnTo>
                  <a:pt x="16923" y="721558"/>
                </a:lnTo>
                <a:lnTo>
                  <a:pt x="29685" y="765625"/>
                </a:lnTo>
                <a:lnTo>
                  <a:pt x="45758" y="808186"/>
                </a:lnTo>
                <a:lnTo>
                  <a:pt x="64989" y="849090"/>
                </a:lnTo>
                <a:lnTo>
                  <a:pt x="87230" y="888188"/>
                </a:lnTo>
                <a:lnTo>
                  <a:pt x="112330" y="925329"/>
                </a:lnTo>
                <a:lnTo>
                  <a:pt x="140139" y="960362"/>
                </a:lnTo>
                <a:lnTo>
                  <a:pt x="170507" y="993138"/>
                </a:lnTo>
                <a:lnTo>
                  <a:pt x="203282" y="1023506"/>
                </a:lnTo>
                <a:lnTo>
                  <a:pt x="238315" y="1051315"/>
                </a:lnTo>
                <a:lnTo>
                  <a:pt x="275456" y="1076416"/>
                </a:lnTo>
                <a:lnTo>
                  <a:pt x="314553" y="1098657"/>
                </a:lnTo>
                <a:lnTo>
                  <a:pt x="355458" y="1117890"/>
                </a:lnTo>
                <a:lnTo>
                  <a:pt x="398020" y="1133962"/>
                </a:lnTo>
                <a:lnTo>
                  <a:pt x="442087" y="1146725"/>
                </a:lnTo>
                <a:lnTo>
                  <a:pt x="487511" y="1156027"/>
                </a:lnTo>
                <a:lnTo>
                  <a:pt x="534140" y="1161719"/>
                </a:lnTo>
                <a:lnTo>
                  <a:pt x="581825" y="1163650"/>
                </a:lnTo>
                <a:lnTo>
                  <a:pt x="635543" y="1161204"/>
                </a:lnTo>
                <a:lnTo>
                  <a:pt x="688514" y="1153892"/>
                </a:lnTo>
                <a:lnTo>
                  <a:pt x="740467" y="1141753"/>
                </a:lnTo>
                <a:lnTo>
                  <a:pt x="791128" y="1124825"/>
                </a:lnTo>
                <a:lnTo>
                  <a:pt x="840226" y="1103147"/>
                </a:lnTo>
                <a:lnTo>
                  <a:pt x="887488" y="1076756"/>
                </a:lnTo>
                <a:lnTo>
                  <a:pt x="1145463" y="1162253"/>
                </a:lnTo>
                <a:lnTo>
                  <a:pt x="1146937" y="1163650"/>
                </a:lnTo>
                <a:lnTo>
                  <a:pt x="1148308" y="1163650"/>
                </a:lnTo>
                <a:lnTo>
                  <a:pt x="1149692" y="1163650"/>
                </a:lnTo>
                <a:lnTo>
                  <a:pt x="1153858" y="1163650"/>
                </a:lnTo>
                <a:lnTo>
                  <a:pt x="1156703" y="1162177"/>
                </a:lnTo>
                <a:lnTo>
                  <a:pt x="1159497" y="1159408"/>
                </a:lnTo>
                <a:lnTo>
                  <a:pt x="1162265" y="1156639"/>
                </a:lnTo>
                <a:lnTo>
                  <a:pt x="1163637" y="1151001"/>
                </a:lnTo>
                <a:lnTo>
                  <a:pt x="1162265" y="1145374"/>
                </a:lnTo>
                <a:lnTo>
                  <a:pt x="1075372" y="887488"/>
                </a:lnTo>
                <a:lnTo>
                  <a:pt x="1101758" y="840185"/>
                </a:lnTo>
                <a:lnTo>
                  <a:pt x="1123435" y="791063"/>
                </a:lnTo>
                <a:lnTo>
                  <a:pt x="1140364" y="740395"/>
                </a:lnTo>
                <a:lnTo>
                  <a:pt x="1152505" y="688452"/>
                </a:lnTo>
                <a:lnTo>
                  <a:pt x="1159819" y="635505"/>
                </a:lnTo>
                <a:lnTo>
                  <a:pt x="1162265" y="581825"/>
                </a:lnTo>
                <a:lnTo>
                  <a:pt x="1160335" y="534142"/>
                </a:lnTo>
                <a:lnTo>
                  <a:pt x="1154643" y="487514"/>
                </a:lnTo>
                <a:lnTo>
                  <a:pt x="1145341" y="442091"/>
                </a:lnTo>
                <a:lnTo>
                  <a:pt x="1132578" y="398024"/>
                </a:lnTo>
                <a:lnTo>
                  <a:pt x="1116506" y="355464"/>
                </a:lnTo>
                <a:lnTo>
                  <a:pt x="1097273" y="314559"/>
                </a:lnTo>
                <a:lnTo>
                  <a:pt x="1075031" y="275461"/>
                </a:lnTo>
                <a:lnTo>
                  <a:pt x="1049931" y="238320"/>
                </a:lnTo>
                <a:lnTo>
                  <a:pt x="1022121" y="203287"/>
                </a:lnTo>
                <a:lnTo>
                  <a:pt x="991754" y="170511"/>
                </a:lnTo>
                <a:lnTo>
                  <a:pt x="958978" y="140144"/>
                </a:lnTo>
                <a:lnTo>
                  <a:pt x="923944" y="112334"/>
                </a:lnTo>
                <a:lnTo>
                  <a:pt x="886804" y="87233"/>
                </a:lnTo>
                <a:lnTo>
                  <a:pt x="847706" y="64992"/>
                </a:lnTo>
                <a:lnTo>
                  <a:pt x="806801" y="45759"/>
                </a:lnTo>
                <a:lnTo>
                  <a:pt x="764240" y="29687"/>
                </a:lnTo>
                <a:lnTo>
                  <a:pt x="720174" y="16924"/>
                </a:lnTo>
                <a:lnTo>
                  <a:pt x="674751" y="7622"/>
                </a:lnTo>
                <a:lnTo>
                  <a:pt x="628123" y="1930"/>
                </a:lnTo>
                <a:lnTo>
                  <a:pt x="580440" y="0"/>
                </a:lnTo>
                <a:lnTo>
                  <a:pt x="532767" y="1930"/>
                </a:lnTo>
                <a:lnTo>
                  <a:pt x="486168" y="7622"/>
                </a:lnTo>
                <a:lnTo>
                  <a:pt x="440791" y="16924"/>
                </a:lnTo>
                <a:lnTo>
                  <a:pt x="396784" y="29687"/>
                </a:lnTo>
                <a:lnTo>
                  <a:pt x="354296" y="45759"/>
                </a:lnTo>
                <a:lnTo>
                  <a:pt x="313474" y="64992"/>
                </a:lnTo>
                <a:lnTo>
                  <a:pt x="274467" y="87233"/>
                </a:lnTo>
                <a:lnTo>
                  <a:pt x="237423" y="112334"/>
                </a:lnTo>
                <a:lnTo>
                  <a:pt x="202491" y="140144"/>
                </a:lnTo>
                <a:lnTo>
                  <a:pt x="169819" y="170511"/>
                </a:lnTo>
                <a:lnTo>
                  <a:pt x="139555" y="203287"/>
                </a:lnTo>
                <a:lnTo>
                  <a:pt x="111847" y="238320"/>
                </a:lnTo>
                <a:lnTo>
                  <a:pt x="86843" y="275461"/>
                </a:lnTo>
                <a:lnTo>
                  <a:pt x="64693" y="314559"/>
                </a:lnTo>
                <a:lnTo>
                  <a:pt x="45543" y="355464"/>
                </a:lnTo>
                <a:lnTo>
                  <a:pt x="29543" y="398024"/>
                </a:lnTo>
                <a:lnTo>
                  <a:pt x="16840" y="442091"/>
                </a:lnTo>
                <a:lnTo>
                  <a:pt x="7583" y="487514"/>
                </a:lnTo>
                <a:lnTo>
                  <a:pt x="1920" y="534142"/>
                </a:lnTo>
                <a:lnTo>
                  <a:pt x="0" y="581825"/>
                </a:lnTo>
                <a:close/>
              </a:path>
            </a:pathLst>
          </a:custGeom>
          <a:ln w="38100">
            <a:solidFill>
              <a:srgbClr val="CD6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77508" y="1890513"/>
            <a:ext cx="1162685" cy="1399540"/>
          </a:xfrm>
          <a:custGeom>
            <a:avLst/>
            <a:gdLst/>
            <a:ahLst/>
            <a:cxnLst/>
            <a:rect l="l" t="t" r="r" b="b"/>
            <a:pathLst>
              <a:path w="1162685" h="1399539">
                <a:moveTo>
                  <a:pt x="583163" y="0"/>
                </a:moveTo>
                <a:lnTo>
                  <a:pt x="538581" y="1624"/>
                </a:lnTo>
                <a:lnTo>
                  <a:pt x="494200" y="6653"/>
                </a:lnTo>
                <a:lnTo>
                  <a:pt x="450229" y="15086"/>
                </a:lnTo>
                <a:lnTo>
                  <a:pt x="406879" y="26922"/>
                </a:lnTo>
                <a:lnTo>
                  <a:pt x="364363" y="42160"/>
                </a:lnTo>
                <a:lnTo>
                  <a:pt x="322891" y="60800"/>
                </a:lnTo>
                <a:lnTo>
                  <a:pt x="282674" y="82841"/>
                </a:lnTo>
                <a:lnTo>
                  <a:pt x="243923" y="108282"/>
                </a:lnTo>
                <a:lnTo>
                  <a:pt x="206850" y="137122"/>
                </a:lnTo>
                <a:lnTo>
                  <a:pt x="171665" y="169360"/>
                </a:lnTo>
                <a:lnTo>
                  <a:pt x="139195" y="204333"/>
                </a:lnTo>
                <a:lnTo>
                  <a:pt x="110123" y="241231"/>
                </a:lnTo>
                <a:lnTo>
                  <a:pt x="84451" y="279840"/>
                </a:lnTo>
                <a:lnTo>
                  <a:pt x="62180" y="319950"/>
                </a:lnTo>
                <a:lnTo>
                  <a:pt x="43309" y="361346"/>
                </a:lnTo>
                <a:lnTo>
                  <a:pt x="27841" y="403817"/>
                </a:lnTo>
                <a:lnTo>
                  <a:pt x="15775" y="447150"/>
                </a:lnTo>
                <a:lnTo>
                  <a:pt x="7112" y="491132"/>
                </a:lnTo>
                <a:lnTo>
                  <a:pt x="1854" y="535551"/>
                </a:lnTo>
                <a:lnTo>
                  <a:pt x="0" y="580194"/>
                </a:lnTo>
                <a:lnTo>
                  <a:pt x="1551" y="624849"/>
                </a:lnTo>
                <a:lnTo>
                  <a:pt x="6508" y="669302"/>
                </a:lnTo>
                <a:lnTo>
                  <a:pt x="14873" y="713342"/>
                </a:lnTo>
                <a:lnTo>
                  <a:pt x="26644" y="756755"/>
                </a:lnTo>
                <a:lnTo>
                  <a:pt x="41824" y="799330"/>
                </a:lnTo>
                <a:lnTo>
                  <a:pt x="60413" y="840853"/>
                </a:lnTo>
                <a:lnTo>
                  <a:pt x="82411" y="881113"/>
                </a:lnTo>
                <a:lnTo>
                  <a:pt x="107820" y="919895"/>
                </a:lnTo>
                <a:lnTo>
                  <a:pt x="136640" y="956989"/>
                </a:lnTo>
                <a:lnTo>
                  <a:pt x="168871" y="992181"/>
                </a:lnTo>
                <a:lnTo>
                  <a:pt x="208463" y="1028567"/>
                </a:lnTo>
                <a:lnTo>
                  <a:pt x="250981" y="1060996"/>
                </a:lnTo>
                <a:lnTo>
                  <a:pt x="296205" y="1089302"/>
                </a:lnTo>
                <a:lnTo>
                  <a:pt x="343916" y="1113319"/>
                </a:lnTo>
                <a:lnTo>
                  <a:pt x="393895" y="1132880"/>
                </a:lnTo>
                <a:lnTo>
                  <a:pt x="445922" y="1147819"/>
                </a:lnTo>
                <a:lnTo>
                  <a:pt x="567067" y="1391113"/>
                </a:lnTo>
                <a:lnTo>
                  <a:pt x="567105" y="1393120"/>
                </a:lnTo>
                <a:lnTo>
                  <a:pt x="571982" y="1398047"/>
                </a:lnTo>
                <a:lnTo>
                  <a:pt x="575030" y="1399025"/>
                </a:lnTo>
                <a:lnTo>
                  <a:pt x="582879" y="1399051"/>
                </a:lnTo>
                <a:lnTo>
                  <a:pt x="587857" y="1396066"/>
                </a:lnTo>
                <a:lnTo>
                  <a:pt x="590873" y="1391113"/>
                </a:lnTo>
                <a:lnTo>
                  <a:pt x="712609" y="1147743"/>
                </a:lnTo>
                <a:lnTo>
                  <a:pt x="764766" y="1133133"/>
                </a:lnTo>
                <a:lnTo>
                  <a:pt x="814894" y="1113897"/>
                </a:lnTo>
                <a:lnTo>
                  <a:pt x="862772" y="1090199"/>
                </a:lnTo>
                <a:lnTo>
                  <a:pt x="908182" y="1062205"/>
                </a:lnTo>
                <a:lnTo>
                  <a:pt x="950902" y="1030079"/>
                </a:lnTo>
                <a:lnTo>
                  <a:pt x="990714" y="993984"/>
                </a:lnTo>
                <a:lnTo>
                  <a:pt x="1023185" y="959011"/>
                </a:lnTo>
                <a:lnTo>
                  <a:pt x="1052256" y="922114"/>
                </a:lnTo>
                <a:lnTo>
                  <a:pt x="1077928" y="883505"/>
                </a:lnTo>
                <a:lnTo>
                  <a:pt x="1100200" y="843396"/>
                </a:lnTo>
                <a:lnTo>
                  <a:pt x="1119070" y="802000"/>
                </a:lnTo>
                <a:lnTo>
                  <a:pt x="1134538" y="759530"/>
                </a:lnTo>
                <a:lnTo>
                  <a:pt x="1146604" y="716198"/>
                </a:lnTo>
                <a:lnTo>
                  <a:pt x="1155267" y="672216"/>
                </a:lnTo>
                <a:lnTo>
                  <a:pt x="1160526" y="627799"/>
                </a:lnTo>
                <a:lnTo>
                  <a:pt x="1162380" y="583157"/>
                </a:lnTo>
                <a:lnTo>
                  <a:pt x="1160828" y="538503"/>
                </a:lnTo>
                <a:lnTo>
                  <a:pt x="1155871" y="494050"/>
                </a:lnTo>
                <a:lnTo>
                  <a:pt x="1147507" y="450012"/>
                </a:lnTo>
                <a:lnTo>
                  <a:pt x="1135735" y="406599"/>
                </a:lnTo>
                <a:lnTo>
                  <a:pt x="1120555" y="364025"/>
                </a:lnTo>
                <a:lnTo>
                  <a:pt x="1101966" y="322502"/>
                </a:lnTo>
                <a:lnTo>
                  <a:pt x="1079968" y="282244"/>
                </a:lnTo>
                <a:lnTo>
                  <a:pt x="1054559" y="243461"/>
                </a:lnTo>
                <a:lnTo>
                  <a:pt x="1025739" y="206368"/>
                </a:lnTo>
                <a:lnTo>
                  <a:pt x="993508" y="171176"/>
                </a:lnTo>
                <a:lnTo>
                  <a:pt x="958542" y="138713"/>
                </a:lnTo>
                <a:lnTo>
                  <a:pt x="921665" y="109661"/>
                </a:lnTo>
                <a:lnTo>
                  <a:pt x="883087" y="84022"/>
                </a:lnTo>
                <a:lnTo>
                  <a:pt x="843020" y="61792"/>
                </a:lnTo>
                <a:lnTo>
                  <a:pt x="801674" y="42973"/>
                </a:lnTo>
                <a:lnTo>
                  <a:pt x="759262" y="27563"/>
                </a:lnTo>
                <a:lnTo>
                  <a:pt x="715993" y="15561"/>
                </a:lnTo>
                <a:lnTo>
                  <a:pt x="672080" y="6967"/>
                </a:lnTo>
                <a:lnTo>
                  <a:pt x="627733" y="1780"/>
                </a:lnTo>
                <a:lnTo>
                  <a:pt x="583163" y="0"/>
                </a:lnTo>
                <a:close/>
              </a:path>
            </a:pathLst>
          </a:custGeom>
          <a:solidFill>
            <a:srgbClr val="1A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77508" y="1890513"/>
            <a:ext cx="1162685" cy="1399540"/>
          </a:xfrm>
          <a:custGeom>
            <a:avLst/>
            <a:gdLst/>
            <a:ahLst/>
            <a:cxnLst/>
            <a:rect l="l" t="t" r="r" b="b"/>
            <a:pathLst>
              <a:path w="1162685" h="1399539">
                <a:moveTo>
                  <a:pt x="171665" y="169360"/>
                </a:moveTo>
                <a:lnTo>
                  <a:pt x="139195" y="204333"/>
                </a:lnTo>
                <a:lnTo>
                  <a:pt x="110123" y="241231"/>
                </a:lnTo>
                <a:lnTo>
                  <a:pt x="84451" y="279840"/>
                </a:lnTo>
                <a:lnTo>
                  <a:pt x="62180" y="319950"/>
                </a:lnTo>
                <a:lnTo>
                  <a:pt x="43309" y="361346"/>
                </a:lnTo>
                <a:lnTo>
                  <a:pt x="27841" y="403817"/>
                </a:lnTo>
                <a:lnTo>
                  <a:pt x="15775" y="447150"/>
                </a:lnTo>
                <a:lnTo>
                  <a:pt x="7112" y="491132"/>
                </a:lnTo>
                <a:lnTo>
                  <a:pt x="1854" y="535551"/>
                </a:lnTo>
                <a:lnTo>
                  <a:pt x="0" y="580194"/>
                </a:lnTo>
                <a:lnTo>
                  <a:pt x="1551" y="624849"/>
                </a:lnTo>
                <a:lnTo>
                  <a:pt x="6508" y="669302"/>
                </a:lnTo>
                <a:lnTo>
                  <a:pt x="14873" y="713342"/>
                </a:lnTo>
                <a:lnTo>
                  <a:pt x="26644" y="756755"/>
                </a:lnTo>
                <a:lnTo>
                  <a:pt x="41824" y="799330"/>
                </a:lnTo>
                <a:lnTo>
                  <a:pt x="60413" y="840853"/>
                </a:lnTo>
                <a:lnTo>
                  <a:pt x="82411" y="881113"/>
                </a:lnTo>
                <a:lnTo>
                  <a:pt x="107820" y="919895"/>
                </a:lnTo>
                <a:lnTo>
                  <a:pt x="136640" y="956989"/>
                </a:lnTo>
                <a:lnTo>
                  <a:pt x="168871" y="992181"/>
                </a:lnTo>
                <a:lnTo>
                  <a:pt x="208463" y="1028567"/>
                </a:lnTo>
                <a:lnTo>
                  <a:pt x="250981" y="1060996"/>
                </a:lnTo>
                <a:lnTo>
                  <a:pt x="296205" y="1089302"/>
                </a:lnTo>
                <a:lnTo>
                  <a:pt x="343916" y="1113319"/>
                </a:lnTo>
                <a:lnTo>
                  <a:pt x="393895" y="1132880"/>
                </a:lnTo>
                <a:lnTo>
                  <a:pt x="445922" y="1147819"/>
                </a:lnTo>
                <a:lnTo>
                  <a:pt x="567067" y="1391113"/>
                </a:lnTo>
                <a:lnTo>
                  <a:pt x="567105" y="1393120"/>
                </a:lnTo>
                <a:lnTo>
                  <a:pt x="568083" y="1394098"/>
                </a:lnTo>
                <a:lnTo>
                  <a:pt x="569061" y="1395088"/>
                </a:lnTo>
                <a:lnTo>
                  <a:pt x="571982" y="1398047"/>
                </a:lnTo>
                <a:lnTo>
                  <a:pt x="575030" y="1399025"/>
                </a:lnTo>
                <a:lnTo>
                  <a:pt x="578967" y="1399038"/>
                </a:lnTo>
                <a:lnTo>
                  <a:pt x="582879" y="1399051"/>
                </a:lnTo>
                <a:lnTo>
                  <a:pt x="587857" y="1396066"/>
                </a:lnTo>
                <a:lnTo>
                  <a:pt x="590867" y="1391126"/>
                </a:lnTo>
                <a:lnTo>
                  <a:pt x="712609" y="1147743"/>
                </a:lnTo>
                <a:lnTo>
                  <a:pt x="764766" y="1133133"/>
                </a:lnTo>
                <a:lnTo>
                  <a:pt x="814894" y="1113897"/>
                </a:lnTo>
                <a:lnTo>
                  <a:pt x="862772" y="1090199"/>
                </a:lnTo>
                <a:lnTo>
                  <a:pt x="908182" y="1062205"/>
                </a:lnTo>
                <a:lnTo>
                  <a:pt x="950902" y="1030079"/>
                </a:lnTo>
                <a:lnTo>
                  <a:pt x="990714" y="993984"/>
                </a:lnTo>
                <a:lnTo>
                  <a:pt x="1023185" y="959011"/>
                </a:lnTo>
                <a:lnTo>
                  <a:pt x="1052256" y="922114"/>
                </a:lnTo>
                <a:lnTo>
                  <a:pt x="1077928" y="883505"/>
                </a:lnTo>
                <a:lnTo>
                  <a:pt x="1100200" y="843396"/>
                </a:lnTo>
                <a:lnTo>
                  <a:pt x="1119070" y="802000"/>
                </a:lnTo>
                <a:lnTo>
                  <a:pt x="1134538" y="759530"/>
                </a:lnTo>
                <a:lnTo>
                  <a:pt x="1146604" y="716198"/>
                </a:lnTo>
                <a:lnTo>
                  <a:pt x="1155267" y="672216"/>
                </a:lnTo>
                <a:lnTo>
                  <a:pt x="1160526" y="627799"/>
                </a:lnTo>
                <a:lnTo>
                  <a:pt x="1162380" y="583157"/>
                </a:lnTo>
                <a:lnTo>
                  <a:pt x="1160828" y="538503"/>
                </a:lnTo>
                <a:lnTo>
                  <a:pt x="1155871" y="494050"/>
                </a:lnTo>
                <a:lnTo>
                  <a:pt x="1147507" y="450012"/>
                </a:lnTo>
                <a:lnTo>
                  <a:pt x="1135735" y="406599"/>
                </a:lnTo>
                <a:lnTo>
                  <a:pt x="1120555" y="364025"/>
                </a:lnTo>
                <a:lnTo>
                  <a:pt x="1101966" y="322502"/>
                </a:lnTo>
                <a:lnTo>
                  <a:pt x="1079968" y="282244"/>
                </a:lnTo>
                <a:lnTo>
                  <a:pt x="1054559" y="243461"/>
                </a:lnTo>
                <a:lnTo>
                  <a:pt x="1025739" y="206368"/>
                </a:lnTo>
                <a:lnTo>
                  <a:pt x="993508" y="171176"/>
                </a:lnTo>
                <a:lnTo>
                  <a:pt x="958542" y="138713"/>
                </a:lnTo>
                <a:lnTo>
                  <a:pt x="921665" y="109661"/>
                </a:lnTo>
                <a:lnTo>
                  <a:pt x="883087" y="84022"/>
                </a:lnTo>
                <a:lnTo>
                  <a:pt x="843020" y="61792"/>
                </a:lnTo>
                <a:lnTo>
                  <a:pt x="801674" y="42973"/>
                </a:lnTo>
                <a:lnTo>
                  <a:pt x="759262" y="27563"/>
                </a:lnTo>
                <a:lnTo>
                  <a:pt x="715993" y="15561"/>
                </a:lnTo>
                <a:lnTo>
                  <a:pt x="672080" y="6967"/>
                </a:lnTo>
                <a:lnTo>
                  <a:pt x="627733" y="1780"/>
                </a:lnTo>
                <a:lnTo>
                  <a:pt x="583163" y="0"/>
                </a:lnTo>
                <a:lnTo>
                  <a:pt x="538581" y="1624"/>
                </a:lnTo>
                <a:lnTo>
                  <a:pt x="494200" y="6653"/>
                </a:lnTo>
                <a:lnTo>
                  <a:pt x="450229" y="15086"/>
                </a:lnTo>
                <a:lnTo>
                  <a:pt x="406879" y="26922"/>
                </a:lnTo>
                <a:lnTo>
                  <a:pt x="364363" y="42160"/>
                </a:lnTo>
                <a:lnTo>
                  <a:pt x="322891" y="60800"/>
                </a:lnTo>
                <a:lnTo>
                  <a:pt x="282674" y="82841"/>
                </a:lnTo>
                <a:lnTo>
                  <a:pt x="243923" y="108282"/>
                </a:lnTo>
                <a:lnTo>
                  <a:pt x="206850" y="137122"/>
                </a:lnTo>
                <a:lnTo>
                  <a:pt x="171665" y="169360"/>
                </a:lnTo>
                <a:close/>
              </a:path>
            </a:pathLst>
          </a:custGeom>
          <a:ln w="38100">
            <a:solidFill>
              <a:srgbClr val="1A80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618552" y="3342668"/>
            <a:ext cx="1392555" cy="1162685"/>
          </a:xfrm>
          <a:custGeom>
            <a:avLst/>
            <a:gdLst/>
            <a:ahLst/>
            <a:cxnLst/>
            <a:rect l="l" t="t" r="r" b="b"/>
            <a:pathLst>
              <a:path w="1392555" h="1162685">
                <a:moveTo>
                  <a:pt x="592204" y="0"/>
                </a:moveTo>
                <a:lnTo>
                  <a:pt x="547486" y="922"/>
                </a:lnTo>
                <a:lnTo>
                  <a:pt x="503015" y="5247"/>
                </a:lnTo>
                <a:lnTo>
                  <a:pt x="459003" y="12947"/>
                </a:lnTo>
                <a:lnTo>
                  <a:pt x="415660" y="23993"/>
                </a:lnTo>
                <a:lnTo>
                  <a:pt x="373196" y="38356"/>
                </a:lnTo>
                <a:lnTo>
                  <a:pt x="331823" y="56007"/>
                </a:lnTo>
                <a:lnTo>
                  <a:pt x="291751" y="76918"/>
                </a:lnTo>
                <a:lnTo>
                  <a:pt x="253191" y="101061"/>
                </a:lnTo>
                <a:lnTo>
                  <a:pt x="216353" y="128406"/>
                </a:lnTo>
                <a:lnTo>
                  <a:pt x="181448" y="158926"/>
                </a:lnTo>
                <a:lnTo>
                  <a:pt x="148687" y="192591"/>
                </a:lnTo>
                <a:lnTo>
                  <a:pt x="118280" y="229372"/>
                </a:lnTo>
                <a:lnTo>
                  <a:pt x="90951" y="268482"/>
                </a:lnTo>
                <a:lnTo>
                  <a:pt x="67267" y="309014"/>
                </a:lnTo>
                <a:lnTo>
                  <a:pt x="47196" y="350759"/>
                </a:lnTo>
                <a:lnTo>
                  <a:pt x="30709" y="393509"/>
                </a:lnTo>
                <a:lnTo>
                  <a:pt x="17775" y="437054"/>
                </a:lnTo>
                <a:lnTo>
                  <a:pt x="8366" y="481186"/>
                </a:lnTo>
                <a:lnTo>
                  <a:pt x="2451" y="525696"/>
                </a:lnTo>
                <a:lnTo>
                  <a:pt x="0" y="570373"/>
                </a:lnTo>
                <a:lnTo>
                  <a:pt x="983" y="615011"/>
                </a:lnTo>
                <a:lnTo>
                  <a:pt x="5370" y="659399"/>
                </a:lnTo>
                <a:lnTo>
                  <a:pt x="13132" y="703328"/>
                </a:lnTo>
                <a:lnTo>
                  <a:pt x="24239" y="746591"/>
                </a:lnTo>
                <a:lnTo>
                  <a:pt x="38660" y="788976"/>
                </a:lnTo>
                <a:lnTo>
                  <a:pt x="56367" y="830277"/>
                </a:lnTo>
                <a:lnTo>
                  <a:pt x="77328" y="870283"/>
                </a:lnTo>
                <a:lnTo>
                  <a:pt x="101514" y="908785"/>
                </a:lnTo>
                <a:lnTo>
                  <a:pt x="128896" y="945575"/>
                </a:lnTo>
                <a:lnTo>
                  <a:pt x="159443" y="980444"/>
                </a:lnTo>
                <a:lnTo>
                  <a:pt x="193125" y="1013183"/>
                </a:lnTo>
                <a:lnTo>
                  <a:pt x="229913" y="1043582"/>
                </a:lnTo>
                <a:lnTo>
                  <a:pt x="269030" y="1070916"/>
                </a:lnTo>
                <a:lnTo>
                  <a:pt x="309585" y="1094618"/>
                </a:lnTo>
                <a:lnTo>
                  <a:pt x="351367" y="1114716"/>
                </a:lnTo>
                <a:lnTo>
                  <a:pt x="394165" y="1131240"/>
                </a:lnTo>
                <a:lnTo>
                  <a:pt x="437769" y="1144217"/>
                </a:lnTo>
                <a:lnTo>
                  <a:pt x="481968" y="1153677"/>
                </a:lnTo>
                <a:lnTo>
                  <a:pt x="526550" y="1159647"/>
                </a:lnTo>
                <a:lnTo>
                  <a:pt x="571306" y="1162157"/>
                </a:lnTo>
                <a:lnTo>
                  <a:pt x="616025" y="1161235"/>
                </a:lnTo>
                <a:lnTo>
                  <a:pt x="660497" y="1156910"/>
                </a:lnTo>
                <a:lnTo>
                  <a:pt x="704509" y="1149211"/>
                </a:lnTo>
                <a:lnTo>
                  <a:pt x="747853" y="1138166"/>
                </a:lnTo>
                <a:lnTo>
                  <a:pt x="790316" y="1123803"/>
                </a:lnTo>
                <a:lnTo>
                  <a:pt x="831689" y="1106152"/>
                </a:lnTo>
                <a:lnTo>
                  <a:pt x="871761" y="1085241"/>
                </a:lnTo>
                <a:lnTo>
                  <a:pt x="910320" y="1061098"/>
                </a:lnTo>
                <a:lnTo>
                  <a:pt x="947158" y="1033753"/>
                </a:lnTo>
                <a:lnTo>
                  <a:pt x="982062" y="1003234"/>
                </a:lnTo>
                <a:lnTo>
                  <a:pt x="1014822" y="969569"/>
                </a:lnTo>
                <a:lnTo>
                  <a:pt x="1045227" y="932787"/>
                </a:lnTo>
                <a:lnTo>
                  <a:pt x="1075811" y="888555"/>
                </a:lnTo>
                <a:lnTo>
                  <a:pt x="1102067" y="841971"/>
                </a:lnTo>
                <a:lnTo>
                  <a:pt x="1123862" y="793276"/>
                </a:lnTo>
                <a:lnTo>
                  <a:pt x="1141062" y="742709"/>
                </a:lnTo>
                <a:lnTo>
                  <a:pt x="1153533" y="690508"/>
                </a:lnTo>
                <a:lnTo>
                  <a:pt x="1161140" y="636915"/>
                </a:lnTo>
                <a:lnTo>
                  <a:pt x="1385384" y="483359"/>
                </a:lnTo>
                <a:lnTo>
                  <a:pt x="1387378" y="483029"/>
                </a:lnTo>
                <a:lnTo>
                  <a:pt x="1391582" y="477517"/>
                </a:lnTo>
                <a:lnTo>
                  <a:pt x="1392140" y="474368"/>
                </a:lnTo>
                <a:lnTo>
                  <a:pt x="1391086" y="466583"/>
                </a:lnTo>
                <a:lnTo>
                  <a:pt x="1387441" y="462087"/>
                </a:lnTo>
                <a:lnTo>
                  <a:pt x="1382120" y="459776"/>
                </a:lnTo>
                <a:lnTo>
                  <a:pt x="1124272" y="372793"/>
                </a:lnTo>
                <a:lnTo>
                  <a:pt x="1102596" y="323151"/>
                </a:lnTo>
                <a:lnTo>
                  <a:pt x="1076623" y="276157"/>
                </a:lnTo>
                <a:lnTo>
                  <a:pt x="1046545" y="232006"/>
                </a:lnTo>
                <a:lnTo>
                  <a:pt x="1012552" y="190894"/>
                </a:lnTo>
                <a:lnTo>
                  <a:pt x="974838" y="153015"/>
                </a:lnTo>
                <a:lnTo>
                  <a:pt x="933594" y="118565"/>
                </a:lnTo>
                <a:lnTo>
                  <a:pt x="894477" y="91232"/>
                </a:lnTo>
                <a:lnTo>
                  <a:pt x="853922" y="67532"/>
                </a:lnTo>
                <a:lnTo>
                  <a:pt x="812140" y="47435"/>
                </a:lnTo>
                <a:lnTo>
                  <a:pt x="769343" y="30913"/>
                </a:lnTo>
                <a:lnTo>
                  <a:pt x="725739" y="17937"/>
                </a:lnTo>
                <a:lnTo>
                  <a:pt x="681542" y="8478"/>
                </a:lnTo>
                <a:lnTo>
                  <a:pt x="636959" y="2509"/>
                </a:lnTo>
                <a:lnTo>
                  <a:pt x="592204" y="0"/>
                </a:lnTo>
                <a:close/>
              </a:path>
            </a:pathLst>
          </a:custGeom>
          <a:solidFill>
            <a:srgbClr val="79A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618552" y="3342668"/>
            <a:ext cx="1392555" cy="1162685"/>
          </a:xfrm>
          <a:custGeom>
            <a:avLst/>
            <a:gdLst/>
            <a:ahLst/>
            <a:cxnLst/>
            <a:rect l="l" t="t" r="r" b="b"/>
            <a:pathLst>
              <a:path w="1392555" h="1162685">
                <a:moveTo>
                  <a:pt x="229913" y="1043582"/>
                </a:moveTo>
                <a:lnTo>
                  <a:pt x="269030" y="1070916"/>
                </a:lnTo>
                <a:lnTo>
                  <a:pt x="309585" y="1094618"/>
                </a:lnTo>
                <a:lnTo>
                  <a:pt x="351367" y="1114716"/>
                </a:lnTo>
                <a:lnTo>
                  <a:pt x="394165" y="1131240"/>
                </a:lnTo>
                <a:lnTo>
                  <a:pt x="437769" y="1144217"/>
                </a:lnTo>
                <a:lnTo>
                  <a:pt x="481968" y="1153677"/>
                </a:lnTo>
                <a:lnTo>
                  <a:pt x="526550" y="1159647"/>
                </a:lnTo>
                <a:lnTo>
                  <a:pt x="571306" y="1162157"/>
                </a:lnTo>
                <a:lnTo>
                  <a:pt x="616025" y="1161235"/>
                </a:lnTo>
                <a:lnTo>
                  <a:pt x="660497" y="1156910"/>
                </a:lnTo>
                <a:lnTo>
                  <a:pt x="704509" y="1149211"/>
                </a:lnTo>
                <a:lnTo>
                  <a:pt x="747853" y="1138166"/>
                </a:lnTo>
                <a:lnTo>
                  <a:pt x="790316" y="1123803"/>
                </a:lnTo>
                <a:lnTo>
                  <a:pt x="831689" y="1106152"/>
                </a:lnTo>
                <a:lnTo>
                  <a:pt x="871761" y="1085241"/>
                </a:lnTo>
                <a:lnTo>
                  <a:pt x="910320" y="1061098"/>
                </a:lnTo>
                <a:lnTo>
                  <a:pt x="947158" y="1033753"/>
                </a:lnTo>
                <a:lnTo>
                  <a:pt x="982062" y="1003234"/>
                </a:lnTo>
                <a:lnTo>
                  <a:pt x="1014822" y="969569"/>
                </a:lnTo>
                <a:lnTo>
                  <a:pt x="1045227" y="932787"/>
                </a:lnTo>
                <a:lnTo>
                  <a:pt x="1075811" y="888555"/>
                </a:lnTo>
                <a:lnTo>
                  <a:pt x="1102067" y="841971"/>
                </a:lnTo>
                <a:lnTo>
                  <a:pt x="1123862" y="793276"/>
                </a:lnTo>
                <a:lnTo>
                  <a:pt x="1141062" y="742709"/>
                </a:lnTo>
                <a:lnTo>
                  <a:pt x="1153533" y="690508"/>
                </a:lnTo>
                <a:lnTo>
                  <a:pt x="1161140" y="636915"/>
                </a:lnTo>
                <a:lnTo>
                  <a:pt x="1385384" y="483359"/>
                </a:lnTo>
                <a:lnTo>
                  <a:pt x="1387378" y="483029"/>
                </a:lnTo>
                <a:lnTo>
                  <a:pt x="1388216" y="481924"/>
                </a:lnTo>
                <a:lnTo>
                  <a:pt x="1389054" y="480819"/>
                </a:lnTo>
                <a:lnTo>
                  <a:pt x="1391582" y="477517"/>
                </a:lnTo>
                <a:lnTo>
                  <a:pt x="1392140" y="474368"/>
                </a:lnTo>
                <a:lnTo>
                  <a:pt x="1391607" y="470469"/>
                </a:lnTo>
                <a:lnTo>
                  <a:pt x="1391086" y="466583"/>
                </a:lnTo>
                <a:lnTo>
                  <a:pt x="1387441" y="462087"/>
                </a:lnTo>
                <a:lnTo>
                  <a:pt x="1382120" y="459776"/>
                </a:lnTo>
                <a:lnTo>
                  <a:pt x="1124272" y="372793"/>
                </a:lnTo>
                <a:lnTo>
                  <a:pt x="1102596" y="323151"/>
                </a:lnTo>
                <a:lnTo>
                  <a:pt x="1076623" y="276157"/>
                </a:lnTo>
                <a:lnTo>
                  <a:pt x="1046545" y="232006"/>
                </a:lnTo>
                <a:lnTo>
                  <a:pt x="1012552" y="190894"/>
                </a:lnTo>
                <a:lnTo>
                  <a:pt x="974838" y="153015"/>
                </a:lnTo>
                <a:lnTo>
                  <a:pt x="933594" y="118565"/>
                </a:lnTo>
                <a:lnTo>
                  <a:pt x="894477" y="91232"/>
                </a:lnTo>
                <a:lnTo>
                  <a:pt x="853922" y="67532"/>
                </a:lnTo>
                <a:lnTo>
                  <a:pt x="812140" y="47435"/>
                </a:lnTo>
                <a:lnTo>
                  <a:pt x="769343" y="30913"/>
                </a:lnTo>
                <a:lnTo>
                  <a:pt x="725739" y="17937"/>
                </a:lnTo>
                <a:lnTo>
                  <a:pt x="681542" y="8478"/>
                </a:lnTo>
                <a:lnTo>
                  <a:pt x="636959" y="2509"/>
                </a:lnTo>
                <a:lnTo>
                  <a:pt x="592204" y="0"/>
                </a:lnTo>
                <a:lnTo>
                  <a:pt x="547486" y="922"/>
                </a:lnTo>
                <a:lnTo>
                  <a:pt x="503015" y="5247"/>
                </a:lnTo>
                <a:lnTo>
                  <a:pt x="459003" y="12947"/>
                </a:lnTo>
                <a:lnTo>
                  <a:pt x="415660" y="23993"/>
                </a:lnTo>
                <a:lnTo>
                  <a:pt x="373196" y="38356"/>
                </a:lnTo>
                <a:lnTo>
                  <a:pt x="331823" y="56007"/>
                </a:lnTo>
                <a:lnTo>
                  <a:pt x="291751" y="76918"/>
                </a:lnTo>
                <a:lnTo>
                  <a:pt x="253191" y="101061"/>
                </a:lnTo>
                <a:lnTo>
                  <a:pt x="216353" y="128406"/>
                </a:lnTo>
                <a:lnTo>
                  <a:pt x="181448" y="158926"/>
                </a:lnTo>
                <a:lnTo>
                  <a:pt x="148687" y="192591"/>
                </a:lnTo>
                <a:lnTo>
                  <a:pt x="118280" y="229372"/>
                </a:lnTo>
                <a:lnTo>
                  <a:pt x="90951" y="268482"/>
                </a:lnTo>
                <a:lnTo>
                  <a:pt x="67267" y="309014"/>
                </a:lnTo>
                <a:lnTo>
                  <a:pt x="47196" y="350759"/>
                </a:lnTo>
                <a:lnTo>
                  <a:pt x="30709" y="393509"/>
                </a:lnTo>
                <a:lnTo>
                  <a:pt x="17775" y="437054"/>
                </a:lnTo>
                <a:lnTo>
                  <a:pt x="8366" y="481186"/>
                </a:lnTo>
                <a:lnTo>
                  <a:pt x="2451" y="525696"/>
                </a:lnTo>
                <a:lnTo>
                  <a:pt x="0" y="570373"/>
                </a:lnTo>
                <a:lnTo>
                  <a:pt x="983" y="615011"/>
                </a:lnTo>
                <a:lnTo>
                  <a:pt x="5370" y="659399"/>
                </a:lnTo>
                <a:lnTo>
                  <a:pt x="13132" y="703328"/>
                </a:lnTo>
                <a:lnTo>
                  <a:pt x="24239" y="746591"/>
                </a:lnTo>
                <a:lnTo>
                  <a:pt x="38660" y="788976"/>
                </a:lnTo>
                <a:lnTo>
                  <a:pt x="56367" y="830277"/>
                </a:lnTo>
                <a:lnTo>
                  <a:pt x="77328" y="870283"/>
                </a:lnTo>
                <a:lnTo>
                  <a:pt x="101514" y="908785"/>
                </a:lnTo>
                <a:lnTo>
                  <a:pt x="128896" y="945575"/>
                </a:lnTo>
                <a:lnTo>
                  <a:pt x="159443" y="980444"/>
                </a:lnTo>
                <a:lnTo>
                  <a:pt x="193125" y="1013183"/>
                </a:lnTo>
                <a:lnTo>
                  <a:pt x="229913" y="1043582"/>
                </a:lnTo>
                <a:close/>
              </a:path>
            </a:pathLst>
          </a:custGeom>
          <a:ln w="38100">
            <a:solidFill>
              <a:srgbClr val="79A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961659" y="2433193"/>
            <a:ext cx="1329690" cy="1162685"/>
          </a:xfrm>
          <a:custGeom>
            <a:avLst/>
            <a:gdLst/>
            <a:ahLst/>
            <a:cxnLst/>
            <a:rect l="l" t="t" r="r" b="b"/>
            <a:pathLst>
              <a:path w="1329689" h="1162685">
                <a:moveTo>
                  <a:pt x="599715" y="0"/>
                </a:moveTo>
                <a:lnTo>
                  <a:pt x="554220" y="247"/>
                </a:lnTo>
                <a:lnTo>
                  <a:pt x="508506" y="4125"/>
                </a:lnTo>
                <a:lnTo>
                  <a:pt x="462765" y="11718"/>
                </a:lnTo>
                <a:lnTo>
                  <a:pt x="417193" y="23115"/>
                </a:lnTo>
                <a:lnTo>
                  <a:pt x="371983" y="38401"/>
                </a:lnTo>
                <a:lnTo>
                  <a:pt x="328169" y="57288"/>
                </a:lnTo>
                <a:lnTo>
                  <a:pt x="286704" y="79301"/>
                </a:lnTo>
                <a:lnTo>
                  <a:pt x="247674" y="104247"/>
                </a:lnTo>
                <a:lnTo>
                  <a:pt x="211163" y="131932"/>
                </a:lnTo>
                <a:lnTo>
                  <a:pt x="177256" y="162163"/>
                </a:lnTo>
                <a:lnTo>
                  <a:pt x="146038" y="194746"/>
                </a:lnTo>
                <a:lnTo>
                  <a:pt x="117592" y="229488"/>
                </a:lnTo>
                <a:lnTo>
                  <a:pt x="92004" y="266196"/>
                </a:lnTo>
                <a:lnTo>
                  <a:pt x="69358" y="304676"/>
                </a:lnTo>
                <a:lnTo>
                  <a:pt x="49738" y="344734"/>
                </a:lnTo>
                <a:lnTo>
                  <a:pt x="33230" y="386178"/>
                </a:lnTo>
                <a:lnTo>
                  <a:pt x="19918" y="428813"/>
                </a:lnTo>
                <a:lnTo>
                  <a:pt x="9885" y="472446"/>
                </a:lnTo>
                <a:lnTo>
                  <a:pt x="3218" y="516885"/>
                </a:lnTo>
                <a:lnTo>
                  <a:pt x="0" y="561934"/>
                </a:lnTo>
                <a:lnTo>
                  <a:pt x="315" y="607401"/>
                </a:lnTo>
                <a:lnTo>
                  <a:pt x="4249" y="653093"/>
                </a:lnTo>
                <a:lnTo>
                  <a:pt x="11887" y="698816"/>
                </a:lnTo>
                <a:lnTo>
                  <a:pt x="23312" y="744376"/>
                </a:lnTo>
                <a:lnTo>
                  <a:pt x="38608" y="789580"/>
                </a:lnTo>
                <a:lnTo>
                  <a:pt x="57499" y="833406"/>
                </a:lnTo>
                <a:lnTo>
                  <a:pt x="79522" y="874899"/>
                </a:lnTo>
                <a:lnTo>
                  <a:pt x="104484" y="913972"/>
                </a:lnTo>
                <a:lnTo>
                  <a:pt x="132191" y="950539"/>
                </a:lnTo>
                <a:lnTo>
                  <a:pt x="162448" y="984514"/>
                </a:lnTo>
                <a:lnTo>
                  <a:pt x="195061" y="1015810"/>
                </a:lnTo>
                <a:lnTo>
                  <a:pt x="229836" y="1044340"/>
                </a:lnTo>
                <a:lnTo>
                  <a:pt x="266578" y="1070018"/>
                </a:lnTo>
                <a:lnTo>
                  <a:pt x="305094" y="1092759"/>
                </a:lnTo>
                <a:lnTo>
                  <a:pt x="345190" y="1112475"/>
                </a:lnTo>
                <a:lnTo>
                  <a:pt x="386670" y="1129079"/>
                </a:lnTo>
                <a:lnTo>
                  <a:pt x="429342" y="1142487"/>
                </a:lnTo>
                <a:lnTo>
                  <a:pt x="473010" y="1152610"/>
                </a:lnTo>
                <a:lnTo>
                  <a:pt x="517481" y="1159363"/>
                </a:lnTo>
                <a:lnTo>
                  <a:pt x="562560" y="1162659"/>
                </a:lnTo>
                <a:lnTo>
                  <a:pt x="608053" y="1162412"/>
                </a:lnTo>
                <a:lnTo>
                  <a:pt x="653766" y="1158535"/>
                </a:lnTo>
                <a:lnTo>
                  <a:pt x="699505" y="1150943"/>
                </a:lnTo>
                <a:lnTo>
                  <a:pt x="745076" y="1139548"/>
                </a:lnTo>
                <a:lnTo>
                  <a:pt x="790283" y="1124263"/>
                </a:lnTo>
                <a:lnTo>
                  <a:pt x="839561" y="1102727"/>
                </a:lnTo>
                <a:lnTo>
                  <a:pt x="886395" y="1076917"/>
                </a:lnTo>
                <a:lnTo>
                  <a:pt x="930547" y="1046966"/>
                </a:lnTo>
                <a:lnTo>
                  <a:pt x="971777" y="1013008"/>
                </a:lnTo>
                <a:lnTo>
                  <a:pt x="1009845" y="975174"/>
                </a:lnTo>
                <a:lnTo>
                  <a:pt x="1044512" y="933598"/>
                </a:lnTo>
                <a:lnTo>
                  <a:pt x="1316000" y="920975"/>
                </a:lnTo>
                <a:lnTo>
                  <a:pt x="1319846" y="920975"/>
                </a:lnTo>
                <a:lnTo>
                  <a:pt x="1324331" y="919247"/>
                </a:lnTo>
                <a:lnTo>
                  <a:pt x="1326452" y="916872"/>
                </a:lnTo>
                <a:lnTo>
                  <a:pt x="1329652" y="909697"/>
                </a:lnTo>
                <a:lnTo>
                  <a:pt x="1328941" y="903957"/>
                </a:lnTo>
                <a:lnTo>
                  <a:pt x="1325626" y="899194"/>
                </a:lnTo>
                <a:lnTo>
                  <a:pt x="1152094" y="689568"/>
                </a:lnTo>
                <a:lnTo>
                  <a:pt x="1159777" y="635955"/>
                </a:lnTo>
                <a:lnTo>
                  <a:pt x="1162409" y="582330"/>
                </a:lnTo>
                <a:lnTo>
                  <a:pt x="1160052" y="528962"/>
                </a:lnTo>
                <a:lnTo>
                  <a:pt x="1152768" y="476118"/>
                </a:lnTo>
                <a:lnTo>
                  <a:pt x="1140620" y="424065"/>
                </a:lnTo>
                <a:lnTo>
                  <a:pt x="1123671" y="373071"/>
                </a:lnTo>
                <a:lnTo>
                  <a:pt x="1104781" y="329247"/>
                </a:lnTo>
                <a:lnTo>
                  <a:pt x="1082757" y="287756"/>
                </a:lnTo>
                <a:lnTo>
                  <a:pt x="1057795" y="248683"/>
                </a:lnTo>
                <a:lnTo>
                  <a:pt x="1030089" y="212117"/>
                </a:lnTo>
                <a:lnTo>
                  <a:pt x="999832" y="178143"/>
                </a:lnTo>
                <a:lnTo>
                  <a:pt x="967219" y="146848"/>
                </a:lnTo>
                <a:lnTo>
                  <a:pt x="932443" y="118318"/>
                </a:lnTo>
                <a:lnTo>
                  <a:pt x="895701" y="92639"/>
                </a:lnTo>
                <a:lnTo>
                  <a:pt x="857184" y="69899"/>
                </a:lnTo>
                <a:lnTo>
                  <a:pt x="817088" y="50183"/>
                </a:lnTo>
                <a:lnTo>
                  <a:pt x="775607" y="33578"/>
                </a:lnTo>
                <a:lnTo>
                  <a:pt x="732935" y="20171"/>
                </a:lnTo>
                <a:lnTo>
                  <a:pt x="689266" y="10048"/>
                </a:lnTo>
                <a:lnTo>
                  <a:pt x="644795" y="3295"/>
                </a:lnTo>
                <a:lnTo>
                  <a:pt x="599715" y="0"/>
                </a:lnTo>
                <a:close/>
              </a:path>
              <a:path w="1329689" h="1162685">
                <a:moveTo>
                  <a:pt x="1319846" y="920975"/>
                </a:moveTo>
                <a:lnTo>
                  <a:pt x="1316000" y="920975"/>
                </a:lnTo>
                <a:lnTo>
                  <a:pt x="1317867" y="921737"/>
                </a:lnTo>
                <a:lnTo>
                  <a:pt x="1319846" y="920975"/>
                </a:lnTo>
                <a:close/>
              </a:path>
            </a:pathLst>
          </a:custGeom>
          <a:solidFill>
            <a:srgbClr val="0097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961659" y="2433193"/>
            <a:ext cx="1329690" cy="1162685"/>
          </a:xfrm>
          <a:custGeom>
            <a:avLst/>
            <a:gdLst/>
            <a:ahLst/>
            <a:cxnLst/>
            <a:rect l="l" t="t" r="r" b="b"/>
            <a:pathLst>
              <a:path w="1329689" h="1162685">
                <a:moveTo>
                  <a:pt x="38608" y="789580"/>
                </a:moveTo>
                <a:lnTo>
                  <a:pt x="57499" y="833406"/>
                </a:lnTo>
                <a:lnTo>
                  <a:pt x="79522" y="874899"/>
                </a:lnTo>
                <a:lnTo>
                  <a:pt x="104484" y="913972"/>
                </a:lnTo>
                <a:lnTo>
                  <a:pt x="132191" y="950539"/>
                </a:lnTo>
                <a:lnTo>
                  <a:pt x="162448" y="984514"/>
                </a:lnTo>
                <a:lnTo>
                  <a:pt x="195061" y="1015810"/>
                </a:lnTo>
                <a:lnTo>
                  <a:pt x="229836" y="1044340"/>
                </a:lnTo>
                <a:lnTo>
                  <a:pt x="266578" y="1070018"/>
                </a:lnTo>
                <a:lnTo>
                  <a:pt x="305094" y="1092759"/>
                </a:lnTo>
                <a:lnTo>
                  <a:pt x="345190" y="1112475"/>
                </a:lnTo>
                <a:lnTo>
                  <a:pt x="386670" y="1129079"/>
                </a:lnTo>
                <a:lnTo>
                  <a:pt x="429342" y="1142487"/>
                </a:lnTo>
                <a:lnTo>
                  <a:pt x="473010" y="1152610"/>
                </a:lnTo>
                <a:lnTo>
                  <a:pt x="517481" y="1159363"/>
                </a:lnTo>
                <a:lnTo>
                  <a:pt x="562560" y="1162659"/>
                </a:lnTo>
                <a:lnTo>
                  <a:pt x="608053" y="1162412"/>
                </a:lnTo>
                <a:lnTo>
                  <a:pt x="653766" y="1158535"/>
                </a:lnTo>
                <a:lnTo>
                  <a:pt x="699505" y="1150943"/>
                </a:lnTo>
                <a:lnTo>
                  <a:pt x="745076" y="1139548"/>
                </a:lnTo>
                <a:lnTo>
                  <a:pt x="790283" y="1124263"/>
                </a:lnTo>
                <a:lnTo>
                  <a:pt x="839561" y="1102727"/>
                </a:lnTo>
                <a:lnTo>
                  <a:pt x="886395" y="1076917"/>
                </a:lnTo>
                <a:lnTo>
                  <a:pt x="930547" y="1046966"/>
                </a:lnTo>
                <a:lnTo>
                  <a:pt x="971777" y="1013008"/>
                </a:lnTo>
                <a:lnTo>
                  <a:pt x="1009845" y="975174"/>
                </a:lnTo>
                <a:lnTo>
                  <a:pt x="1044512" y="933598"/>
                </a:lnTo>
                <a:lnTo>
                  <a:pt x="1316000" y="920975"/>
                </a:lnTo>
                <a:lnTo>
                  <a:pt x="1317867" y="921737"/>
                </a:lnTo>
                <a:lnTo>
                  <a:pt x="1319149" y="921241"/>
                </a:lnTo>
                <a:lnTo>
                  <a:pt x="1320445" y="920746"/>
                </a:lnTo>
                <a:lnTo>
                  <a:pt x="1324331" y="919247"/>
                </a:lnTo>
                <a:lnTo>
                  <a:pt x="1326452" y="916872"/>
                </a:lnTo>
                <a:lnTo>
                  <a:pt x="1328065" y="913278"/>
                </a:lnTo>
                <a:lnTo>
                  <a:pt x="1329652" y="909697"/>
                </a:lnTo>
                <a:lnTo>
                  <a:pt x="1328941" y="903957"/>
                </a:lnTo>
                <a:lnTo>
                  <a:pt x="1325626" y="899194"/>
                </a:lnTo>
                <a:lnTo>
                  <a:pt x="1152094" y="689568"/>
                </a:lnTo>
                <a:lnTo>
                  <a:pt x="1159777" y="635955"/>
                </a:lnTo>
                <a:lnTo>
                  <a:pt x="1162409" y="582330"/>
                </a:lnTo>
                <a:lnTo>
                  <a:pt x="1160052" y="528962"/>
                </a:lnTo>
                <a:lnTo>
                  <a:pt x="1152768" y="476118"/>
                </a:lnTo>
                <a:lnTo>
                  <a:pt x="1140620" y="424065"/>
                </a:lnTo>
                <a:lnTo>
                  <a:pt x="1123671" y="373071"/>
                </a:lnTo>
                <a:lnTo>
                  <a:pt x="1104781" y="329247"/>
                </a:lnTo>
                <a:lnTo>
                  <a:pt x="1082757" y="287756"/>
                </a:lnTo>
                <a:lnTo>
                  <a:pt x="1057795" y="248683"/>
                </a:lnTo>
                <a:lnTo>
                  <a:pt x="1030089" y="212117"/>
                </a:lnTo>
                <a:lnTo>
                  <a:pt x="999832" y="178143"/>
                </a:lnTo>
                <a:lnTo>
                  <a:pt x="967219" y="146848"/>
                </a:lnTo>
                <a:lnTo>
                  <a:pt x="932443" y="118318"/>
                </a:lnTo>
                <a:lnTo>
                  <a:pt x="895701" y="92639"/>
                </a:lnTo>
                <a:lnTo>
                  <a:pt x="857184" y="69899"/>
                </a:lnTo>
                <a:lnTo>
                  <a:pt x="817088" y="50183"/>
                </a:lnTo>
                <a:lnTo>
                  <a:pt x="775607" y="33578"/>
                </a:lnTo>
                <a:lnTo>
                  <a:pt x="732935" y="20171"/>
                </a:lnTo>
                <a:lnTo>
                  <a:pt x="689266" y="10048"/>
                </a:lnTo>
                <a:lnTo>
                  <a:pt x="644795" y="3295"/>
                </a:lnTo>
                <a:lnTo>
                  <a:pt x="599715" y="0"/>
                </a:lnTo>
                <a:lnTo>
                  <a:pt x="554220" y="247"/>
                </a:lnTo>
                <a:lnTo>
                  <a:pt x="508506" y="4125"/>
                </a:lnTo>
                <a:lnTo>
                  <a:pt x="462765" y="11718"/>
                </a:lnTo>
                <a:lnTo>
                  <a:pt x="417193" y="23115"/>
                </a:lnTo>
                <a:lnTo>
                  <a:pt x="371983" y="38401"/>
                </a:lnTo>
                <a:lnTo>
                  <a:pt x="328169" y="57288"/>
                </a:lnTo>
                <a:lnTo>
                  <a:pt x="286704" y="79301"/>
                </a:lnTo>
                <a:lnTo>
                  <a:pt x="247674" y="104247"/>
                </a:lnTo>
                <a:lnTo>
                  <a:pt x="211163" y="131932"/>
                </a:lnTo>
                <a:lnTo>
                  <a:pt x="177256" y="162163"/>
                </a:lnTo>
                <a:lnTo>
                  <a:pt x="146038" y="194746"/>
                </a:lnTo>
                <a:lnTo>
                  <a:pt x="117592" y="229488"/>
                </a:lnTo>
                <a:lnTo>
                  <a:pt x="92004" y="266196"/>
                </a:lnTo>
                <a:lnTo>
                  <a:pt x="69358" y="304676"/>
                </a:lnTo>
                <a:lnTo>
                  <a:pt x="49738" y="344734"/>
                </a:lnTo>
                <a:lnTo>
                  <a:pt x="33230" y="386178"/>
                </a:lnTo>
                <a:lnTo>
                  <a:pt x="19918" y="428813"/>
                </a:lnTo>
                <a:lnTo>
                  <a:pt x="9885" y="472446"/>
                </a:lnTo>
                <a:lnTo>
                  <a:pt x="3218" y="516885"/>
                </a:lnTo>
                <a:lnTo>
                  <a:pt x="0" y="561934"/>
                </a:lnTo>
                <a:lnTo>
                  <a:pt x="315" y="607401"/>
                </a:lnTo>
                <a:lnTo>
                  <a:pt x="4249" y="653093"/>
                </a:lnTo>
                <a:lnTo>
                  <a:pt x="11887" y="698816"/>
                </a:lnTo>
                <a:lnTo>
                  <a:pt x="23312" y="744376"/>
                </a:lnTo>
                <a:lnTo>
                  <a:pt x="38608" y="789580"/>
                </a:lnTo>
                <a:close/>
              </a:path>
            </a:pathLst>
          </a:custGeom>
          <a:ln w="38100">
            <a:solidFill>
              <a:srgbClr val="0097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168026" y="2869679"/>
            <a:ext cx="7594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>
                <a:solidFill>
                  <a:srgbClr val="FFFFFF"/>
                </a:solidFill>
                <a:latin typeface="Arial"/>
                <a:cs typeface="Arial"/>
              </a:rPr>
              <a:t>English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128048" y="2310269"/>
            <a:ext cx="86169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>
                <a:solidFill>
                  <a:srgbClr val="FFFFFF"/>
                </a:solidFill>
                <a:latin typeface="Arial"/>
                <a:cs typeface="Arial"/>
              </a:rPr>
              <a:t>Français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889662" y="1344312"/>
            <a:ext cx="1162685" cy="1329690"/>
          </a:xfrm>
          <a:custGeom>
            <a:avLst/>
            <a:gdLst/>
            <a:ahLst/>
            <a:cxnLst/>
            <a:rect l="l" t="t" r="r" b="b"/>
            <a:pathLst>
              <a:path w="1162685" h="1329689">
                <a:moveTo>
                  <a:pt x="601432" y="0"/>
                </a:moveTo>
                <a:lnTo>
                  <a:pt x="555965" y="257"/>
                </a:lnTo>
                <a:lnTo>
                  <a:pt x="510268" y="4132"/>
                </a:lnTo>
                <a:lnTo>
                  <a:pt x="464536" y="11710"/>
                </a:lnTo>
                <a:lnTo>
                  <a:pt x="418962" y="23075"/>
                </a:lnTo>
                <a:lnTo>
                  <a:pt x="373739" y="38313"/>
                </a:lnTo>
                <a:lnTo>
                  <a:pt x="329892" y="57148"/>
                </a:lnTo>
                <a:lnTo>
                  <a:pt x="288373" y="79118"/>
                </a:lnTo>
                <a:lnTo>
                  <a:pt x="249270" y="104031"/>
                </a:lnTo>
                <a:lnTo>
                  <a:pt x="212669" y="131691"/>
                </a:lnTo>
                <a:lnTo>
                  <a:pt x="178657" y="161904"/>
                </a:lnTo>
                <a:lnTo>
                  <a:pt x="147320" y="194478"/>
                </a:lnTo>
                <a:lnTo>
                  <a:pt x="118746" y="229216"/>
                </a:lnTo>
                <a:lnTo>
                  <a:pt x="93021" y="265926"/>
                </a:lnTo>
                <a:lnTo>
                  <a:pt x="70231" y="304413"/>
                </a:lnTo>
                <a:lnTo>
                  <a:pt x="50464" y="344483"/>
                </a:lnTo>
                <a:lnTo>
                  <a:pt x="33806" y="385942"/>
                </a:lnTo>
                <a:lnTo>
                  <a:pt x="20344" y="428596"/>
                </a:lnTo>
                <a:lnTo>
                  <a:pt x="10164" y="472251"/>
                </a:lnTo>
                <a:lnTo>
                  <a:pt x="3354" y="516713"/>
                </a:lnTo>
                <a:lnTo>
                  <a:pt x="0" y="561787"/>
                </a:lnTo>
                <a:lnTo>
                  <a:pt x="188" y="607280"/>
                </a:lnTo>
                <a:lnTo>
                  <a:pt x="4006" y="652998"/>
                </a:lnTo>
                <a:lnTo>
                  <a:pt x="11540" y="698746"/>
                </a:lnTo>
                <a:lnTo>
                  <a:pt x="22877" y="744330"/>
                </a:lnTo>
                <a:lnTo>
                  <a:pt x="38103" y="789556"/>
                </a:lnTo>
                <a:lnTo>
                  <a:pt x="59577" y="838862"/>
                </a:lnTo>
                <a:lnTo>
                  <a:pt x="85327" y="885731"/>
                </a:lnTo>
                <a:lnTo>
                  <a:pt x="115221" y="929923"/>
                </a:lnTo>
                <a:lnTo>
                  <a:pt x="149126" y="971198"/>
                </a:lnTo>
                <a:lnTo>
                  <a:pt x="186909" y="1009317"/>
                </a:lnTo>
                <a:lnTo>
                  <a:pt x="228438" y="1044039"/>
                </a:lnTo>
                <a:lnTo>
                  <a:pt x="240719" y="1315539"/>
                </a:lnTo>
                <a:lnTo>
                  <a:pt x="239957" y="1317394"/>
                </a:lnTo>
                <a:lnTo>
                  <a:pt x="242421" y="1323871"/>
                </a:lnTo>
                <a:lnTo>
                  <a:pt x="244809" y="1326004"/>
                </a:lnTo>
                <a:lnTo>
                  <a:pt x="251971" y="1329205"/>
                </a:lnTo>
                <a:lnTo>
                  <a:pt x="257725" y="1328493"/>
                </a:lnTo>
                <a:lnTo>
                  <a:pt x="262474" y="1325191"/>
                </a:lnTo>
                <a:lnTo>
                  <a:pt x="472329" y="1151925"/>
                </a:lnTo>
                <a:lnTo>
                  <a:pt x="689861" y="1151925"/>
                </a:lnTo>
                <a:lnTo>
                  <a:pt x="737856" y="1140787"/>
                </a:lnTo>
                <a:lnTo>
                  <a:pt x="788877" y="1123896"/>
                </a:lnTo>
                <a:lnTo>
                  <a:pt x="832724" y="1105063"/>
                </a:lnTo>
                <a:lnTo>
                  <a:pt x="874243" y="1083094"/>
                </a:lnTo>
                <a:lnTo>
                  <a:pt x="913346" y="1058183"/>
                </a:lnTo>
                <a:lnTo>
                  <a:pt x="949947" y="1030523"/>
                </a:lnTo>
                <a:lnTo>
                  <a:pt x="983959" y="1000310"/>
                </a:lnTo>
                <a:lnTo>
                  <a:pt x="1015295" y="967737"/>
                </a:lnTo>
                <a:lnTo>
                  <a:pt x="1043869" y="932999"/>
                </a:lnTo>
                <a:lnTo>
                  <a:pt x="1069594" y="896289"/>
                </a:lnTo>
                <a:lnTo>
                  <a:pt x="1092383" y="857802"/>
                </a:lnTo>
                <a:lnTo>
                  <a:pt x="1112149" y="817731"/>
                </a:lnTo>
                <a:lnTo>
                  <a:pt x="1128806" y="776271"/>
                </a:lnTo>
                <a:lnTo>
                  <a:pt x="1142267" y="733617"/>
                </a:lnTo>
                <a:lnTo>
                  <a:pt x="1152445" y="689961"/>
                </a:lnTo>
                <a:lnTo>
                  <a:pt x="1159253" y="645499"/>
                </a:lnTo>
                <a:lnTo>
                  <a:pt x="1162606" y="600424"/>
                </a:lnTo>
                <a:lnTo>
                  <a:pt x="1162415" y="554930"/>
                </a:lnTo>
                <a:lnTo>
                  <a:pt x="1158594" y="509212"/>
                </a:lnTo>
                <a:lnTo>
                  <a:pt x="1151057" y="463464"/>
                </a:lnTo>
                <a:lnTo>
                  <a:pt x="1139717" y="417880"/>
                </a:lnTo>
                <a:lnTo>
                  <a:pt x="1124487" y="372653"/>
                </a:lnTo>
                <a:lnTo>
                  <a:pt x="1105657" y="328813"/>
                </a:lnTo>
                <a:lnTo>
                  <a:pt x="1083698" y="287320"/>
                </a:lnTo>
                <a:lnTo>
                  <a:pt x="1058803" y="248258"/>
                </a:lnTo>
                <a:lnTo>
                  <a:pt x="1031165" y="211712"/>
                </a:lnTo>
                <a:lnTo>
                  <a:pt x="1000978" y="177766"/>
                </a:lnTo>
                <a:lnTo>
                  <a:pt x="968435" y="146506"/>
                </a:lnTo>
                <a:lnTo>
                  <a:pt x="933729" y="118016"/>
                </a:lnTo>
                <a:lnTo>
                  <a:pt x="897054" y="92381"/>
                </a:lnTo>
                <a:lnTo>
                  <a:pt x="858603" y="69686"/>
                </a:lnTo>
                <a:lnTo>
                  <a:pt x="818569" y="50016"/>
                </a:lnTo>
                <a:lnTo>
                  <a:pt x="777147" y="33455"/>
                </a:lnTo>
                <a:lnTo>
                  <a:pt x="734528" y="20088"/>
                </a:lnTo>
                <a:lnTo>
                  <a:pt x="690907" y="10000"/>
                </a:lnTo>
                <a:lnTo>
                  <a:pt x="646478" y="3275"/>
                </a:lnTo>
                <a:lnTo>
                  <a:pt x="601432" y="0"/>
                </a:lnTo>
                <a:close/>
              </a:path>
              <a:path w="1162685" h="1329689">
                <a:moveTo>
                  <a:pt x="689861" y="1151925"/>
                </a:moveTo>
                <a:lnTo>
                  <a:pt x="472329" y="1151925"/>
                </a:lnTo>
                <a:lnTo>
                  <a:pt x="525933" y="1159678"/>
                </a:lnTo>
                <a:lnTo>
                  <a:pt x="579554" y="1162379"/>
                </a:lnTo>
                <a:lnTo>
                  <a:pt x="632927" y="1160090"/>
                </a:lnTo>
                <a:lnTo>
                  <a:pt x="685783" y="1152872"/>
                </a:lnTo>
                <a:lnTo>
                  <a:pt x="689861" y="1151925"/>
                </a:lnTo>
                <a:close/>
              </a:path>
            </a:pathLst>
          </a:custGeom>
          <a:solidFill>
            <a:srgbClr val="F1A3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889662" y="1344312"/>
            <a:ext cx="1162685" cy="1329690"/>
          </a:xfrm>
          <a:custGeom>
            <a:avLst/>
            <a:gdLst/>
            <a:ahLst/>
            <a:cxnLst/>
            <a:rect l="l" t="t" r="r" b="b"/>
            <a:pathLst>
              <a:path w="1162685" h="1329689">
                <a:moveTo>
                  <a:pt x="373739" y="38313"/>
                </a:moveTo>
                <a:lnTo>
                  <a:pt x="329892" y="57148"/>
                </a:lnTo>
                <a:lnTo>
                  <a:pt x="288373" y="79118"/>
                </a:lnTo>
                <a:lnTo>
                  <a:pt x="249270" y="104031"/>
                </a:lnTo>
                <a:lnTo>
                  <a:pt x="212669" y="131691"/>
                </a:lnTo>
                <a:lnTo>
                  <a:pt x="178657" y="161904"/>
                </a:lnTo>
                <a:lnTo>
                  <a:pt x="147320" y="194478"/>
                </a:lnTo>
                <a:lnTo>
                  <a:pt x="118746" y="229216"/>
                </a:lnTo>
                <a:lnTo>
                  <a:pt x="93021" y="265926"/>
                </a:lnTo>
                <a:lnTo>
                  <a:pt x="70231" y="304413"/>
                </a:lnTo>
                <a:lnTo>
                  <a:pt x="50464" y="344483"/>
                </a:lnTo>
                <a:lnTo>
                  <a:pt x="33806" y="385942"/>
                </a:lnTo>
                <a:lnTo>
                  <a:pt x="20344" y="428596"/>
                </a:lnTo>
                <a:lnTo>
                  <a:pt x="10164" y="472251"/>
                </a:lnTo>
                <a:lnTo>
                  <a:pt x="3354" y="516713"/>
                </a:lnTo>
                <a:lnTo>
                  <a:pt x="0" y="561787"/>
                </a:lnTo>
                <a:lnTo>
                  <a:pt x="188" y="607280"/>
                </a:lnTo>
                <a:lnTo>
                  <a:pt x="4006" y="652998"/>
                </a:lnTo>
                <a:lnTo>
                  <a:pt x="11540" y="698746"/>
                </a:lnTo>
                <a:lnTo>
                  <a:pt x="22877" y="744330"/>
                </a:lnTo>
                <a:lnTo>
                  <a:pt x="38103" y="789556"/>
                </a:lnTo>
                <a:lnTo>
                  <a:pt x="59577" y="838862"/>
                </a:lnTo>
                <a:lnTo>
                  <a:pt x="85327" y="885731"/>
                </a:lnTo>
                <a:lnTo>
                  <a:pt x="115221" y="929923"/>
                </a:lnTo>
                <a:lnTo>
                  <a:pt x="149126" y="971198"/>
                </a:lnTo>
                <a:lnTo>
                  <a:pt x="186909" y="1009317"/>
                </a:lnTo>
                <a:lnTo>
                  <a:pt x="228438" y="1044039"/>
                </a:lnTo>
                <a:lnTo>
                  <a:pt x="240719" y="1315539"/>
                </a:lnTo>
                <a:lnTo>
                  <a:pt x="239957" y="1317394"/>
                </a:lnTo>
                <a:lnTo>
                  <a:pt x="240440" y="1318689"/>
                </a:lnTo>
                <a:lnTo>
                  <a:pt x="240935" y="1319972"/>
                </a:lnTo>
                <a:lnTo>
                  <a:pt x="242421" y="1323871"/>
                </a:lnTo>
                <a:lnTo>
                  <a:pt x="244809" y="1326004"/>
                </a:lnTo>
                <a:lnTo>
                  <a:pt x="248403" y="1327617"/>
                </a:lnTo>
                <a:lnTo>
                  <a:pt x="251971" y="1329205"/>
                </a:lnTo>
                <a:lnTo>
                  <a:pt x="257725" y="1328493"/>
                </a:lnTo>
                <a:lnTo>
                  <a:pt x="262474" y="1325191"/>
                </a:lnTo>
                <a:lnTo>
                  <a:pt x="472329" y="1151925"/>
                </a:lnTo>
                <a:lnTo>
                  <a:pt x="525933" y="1159678"/>
                </a:lnTo>
                <a:lnTo>
                  <a:pt x="579554" y="1162379"/>
                </a:lnTo>
                <a:lnTo>
                  <a:pt x="632927" y="1160090"/>
                </a:lnTo>
                <a:lnTo>
                  <a:pt x="685783" y="1152872"/>
                </a:lnTo>
                <a:lnTo>
                  <a:pt x="737856" y="1140787"/>
                </a:lnTo>
                <a:lnTo>
                  <a:pt x="788877" y="1123896"/>
                </a:lnTo>
                <a:lnTo>
                  <a:pt x="832724" y="1105063"/>
                </a:lnTo>
                <a:lnTo>
                  <a:pt x="874243" y="1083094"/>
                </a:lnTo>
                <a:lnTo>
                  <a:pt x="913346" y="1058183"/>
                </a:lnTo>
                <a:lnTo>
                  <a:pt x="949947" y="1030523"/>
                </a:lnTo>
                <a:lnTo>
                  <a:pt x="983959" y="1000310"/>
                </a:lnTo>
                <a:lnTo>
                  <a:pt x="1015295" y="967737"/>
                </a:lnTo>
                <a:lnTo>
                  <a:pt x="1043869" y="932999"/>
                </a:lnTo>
                <a:lnTo>
                  <a:pt x="1069594" y="896289"/>
                </a:lnTo>
                <a:lnTo>
                  <a:pt x="1092383" y="857802"/>
                </a:lnTo>
                <a:lnTo>
                  <a:pt x="1112149" y="817731"/>
                </a:lnTo>
                <a:lnTo>
                  <a:pt x="1128806" y="776271"/>
                </a:lnTo>
                <a:lnTo>
                  <a:pt x="1142267" y="733617"/>
                </a:lnTo>
                <a:lnTo>
                  <a:pt x="1152445" y="689961"/>
                </a:lnTo>
                <a:lnTo>
                  <a:pt x="1159253" y="645499"/>
                </a:lnTo>
                <a:lnTo>
                  <a:pt x="1162606" y="600424"/>
                </a:lnTo>
                <a:lnTo>
                  <a:pt x="1162415" y="554930"/>
                </a:lnTo>
                <a:lnTo>
                  <a:pt x="1158594" y="509212"/>
                </a:lnTo>
                <a:lnTo>
                  <a:pt x="1151057" y="463464"/>
                </a:lnTo>
                <a:lnTo>
                  <a:pt x="1139717" y="417880"/>
                </a:lnTo>
                <a:lnTo>
                  <a:pt x="1124487" y="372653"/>
                </a:lnTo>
                <a:lnTo>
                  <a:pt x="1105657" y="328813"/>
                </a:lnTo>
                <a:lnTo>
                  <a:pt x="1083698" y="287320"/>
                </a:lnTo>
                <a:lnTo>
                  <a:pt x="1058803" y="248258"/>
                </a:lnTo>
                <a:lnTo>
                  <a:pt x="1031165" y="211712"/>
                </a:lnTo>
                <a:lnTo>
                  <a:pt x="1000978" y="177766"/>
                </a:lnTo>
                <a:lnTo>
                  <a:pt x="968435" y="146506"/>
                </a:lnTo>
                <a:lnTo>
                  <a:pt x="933729" y="118016"/>
                </a:lnTo>
                <a:lnTo>
                  <a:pt x="897054" y="92381"/>
                </a:lnTo>
                <a:lnTo>
                  <a:pt x="858603" y="69686"/>
                </a:lnTo>
                <a:lnTo>
                  <a:pt x="818569" y="50016"/>
                </a:lnTo>
                <a:lnTo>
                  <a:pt x="777147" y="33455"/>
                </a:lnTo>
                <a:lnTo>
                  <a:pt x="734528" y="20088"/>
                </a:lnTo>
                <a:lnTo>
                  <a:pt x="690907" y="10000"/>
                </a:lnTo>
                <a:lnTo>
                  <a:pt x="646478" y="3275"/>
                </a:lnTo>
                <a:lnTo>
                  <a:pt x="601432" y="0"/>
                </a:lnTo>
                <a:lnTo>
                  <a:pt x="555965" y="257"/>
                </a:lnTo>
                <a:lnTo>
                  <a:pt x="510268" y="4132"/>
                </a:lnTo>
                <a:lnTo>
                  <a:pt x="464536" y="11710"/>
                </a:lnTo>
                <a:lnTo>
                  <a:pt x="418962" y="23075"/>
                </a:lnTo>
                <a:lnTo>
                  <a:pt x="373739" y="38313"/>
                </a:lnTo>
                <a:close/>
              </a:path>
            </a:pathLst>
          </a:custGeom>
          <a:ln w="38100">
            <a:solidFill>
              <a:srgbClr val="F1A3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034899" y="1751158"/>
            <a:ext cx="128765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ar-SA" sz="2000" b="1" spc="-5">
                <a:solidFill>
                  <a:srgbClr val="FFFFFF"/>
                </a:solidFill>
                <a:latin typeface="Arial Unicode MS" charset="0"/>
                <a:ea typeface="Arial Unicode MS" charset="0"/>
                <a:cs typeface="Arial Unicode MS" charset="0"/>
              </a:rPr>
              <a:t>العربية</a:t>
            </a:r>
            <a:endParaRPr sz="2000" dirty="0">
              <a:latin typeface="Arial Unicode MS" charset="0"/>
              <a:ea typeface="Arial Unicode MS" charset="0"/>
              <a:cs typeface="Arial Unicode MS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34179" y="2752123"/>
            <a:ext cx="1821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198245" algn="l"/>
              </a:tabLst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Español	</a:t>
            </a:r>
            <a:r>
              <a:rPr sz="2400" dirty="0">
                <a:solidFill>
                  <a:srgbClr val="FFFFFF"/>
                </a:solidFill>
                <a:latin typeface="Arial Unicode MS"/>
                <a:cs typeface="Arial Unicode MS"/>
              </a:rPr>
              <a:t>中文</a:t>
            </a:r>
            <a:endParaRPr sz="2400" dirty="0">
              <a:latin typeface="Arial Unicode MS"/>
              <a:cs typeface="Arial Unicode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60186" y="3784079"/>
            <a:ext cx="85153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>
                <a:solidFill>
                  <a:srgbClr val="FFFFFF"/>
                </a:solidFill>
                <a:latin typeface="Arial"/>
                <a:cs typeface="Arial"/>
              </a:rPr>
              <a:t>Русский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Title 4"/>
          <p:cNvSpPr txBox="1">
            <a:spLocks/>
          </p:cNvSpPr>
          <p:nvPr/>
        </p:nvSpPr>
        <p:spPr>
          <a:xfrm>
            <a:off x="420624" y="46180"/>
            <a:ext cx="10805055" cy="45066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en-US" sz="2000" b="0" i="0" kern="1200" baseline="0">
                <a:solidFill>
                  <a:schemeClr val="bg1"/>
                </a:solidFill>
                <a:effectLst/>
                <a:latin typeface="Arial"/>
                <a:ea typeface="+mj-ea"/>
                <a:cs typeface="Arial"/>
              </a:defRPr>
            </a:lvl1pPr>
          </a:lstStyle>
          <a:p>
            <a:r>
              <a:rPr lang="en-US" sz="2800" b="1" dirty="0">
                <a:solidFill>
                  <a:srgbClr val="1768B1">
                    <a:lumMod val="50000"/>
                  </a:srgbClr>
                </a:solidFill>
              </a:rPr>
              <a:t>ICANN org Commitments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98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3"/>
          <p:cNvSpPr txBox="1">
            <a:spLocks noGrp="1"/>
          </p:cNvSpPr>
          <p:nvPr>
            <p:ph sz="quarter" idx="10"/>
          </p:nvPr>
        </p:nvSpPr>
        <p:spPr>
          <a:xfrm>
            <a:off x="1562987" y="1224886"/>
            <a:ext cx="9792930" cy="457181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5AAAC"/>
                </a:solidFill>
              </a:rPr>
              <a:t>Coherent and consistent content strategy</a:t>
            </a:r>
          </a:p>
          <a:p>
            <a:r>
              <a:rPr lang="en-US" sz="2000" dirty="0"/>
              <a:t>Comprehensive taxonomy, information architecture, and content governance applied to external content.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Implementation of scalable infrastructure</a:t>
            </a:r>
          </a:p>
          <a:p>
            <a:r>
              <a:rPr lang="en-US" sz="2000" dirty="0"/>
              <a:t>Deployment of unified Document Management System (DMS) with taxonomy and information architecture.</a:t>
            </a:r>
          </a:p>
          <a:p>
            <a:r>
              <a:rPr lang="en-US" sz="2000" dirty="0"/>
              <a:t>Improved https://</a:t>
            </a:r>
            <a:r>
              <a:rPr lang="en-US" sz="2000" dirty="0" err="1"/>
              <a:t>www.icann.org</a:t>
            </a:r>
            <a:r>
              <a:rPr lang="en-US" sz="2000" dirty="0"/>
              <a:t> on a singular, scalable, and secure Content Management System (CMS).</a:t>
            </a:r>
          </a:p>
          <a:p>
            <a:pPr lvl="1"/>
            <a:r>
              <a:rPr lang="en-US" sz="2000" dirty="0"/>
              <a:t>Leverages new content strategy and new infrastructure.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69031" y="1080760"/>
            <a:ext cx="678333" cy="678333"/>
            <a:chOff x="796622" y="1253517"/>
            <a:chExt cx="678333" cy="678333"/>
          </a:xfrm>
        </p:grpSpPr>
        <p:sp>
          <p:nvSpPr>
            <p:cNvPr id="50" name="Oval 49"/>
            <p:cNvSpPr/>
            <p:nvPr/>
          </p:nvSpPr>
          <p:spPr>
            <a:xfrm>
              <a:off x="796622" y="1253517"/>
              <a:ext cx="678333" cy="678333"/>
            </a:xfrm>
            <a:prstGeom prst="ellipse">
              <a:avLst/>
            </a:prstGeom>
            <a:solidFill>
              <a:srgbClr val="05AAA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2247" y="1381621"/>
              <a:ext cx="354068" cy="40465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/>
        </p:nvGrpSpPr>
        <p:grpSpPr>
          <a:xfrm>
            <a:off x="669031" y="3016386"/>
            <a:ext cx="678333" cy="678333"/>
            <a:chOff x="669031" y="3261713"/>
            <a:chExt cx="678333" cy="678333"/>
          </a:xfrm>
        </p:grpSpPr>
        <p:sp>
          <p:nvSpPr>
            <p:cNvPr id="26" name="Oval 25"/>
            <p:cNvSpPr/>
            <p:nvPr/>
          </p:nvSpPr>
          <p:spPr>
            <a:xfrm>
              <a:off x="669031" y="3261713"/>
              <a:ext cx="678333" cy="67833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1163" y="3436093"/>
              <a:ext cx="354069" cy="354069"/>
            </a:xfrm>
            <a:prstGeom prst="rect">
              <a:avLst/>
            </a:prstGeom>
          </p:spPr>
        </p:pic>
      </p:grpSp>
      <p:sp>
        <p:nvSpPr>
          <p:cNvPr id="19" name="Title 4"/>
          <p:cNvSpPr txBox="1">
            <a:spLocks/>
          </p:cNvSpPr>
          <p:nvPr/>
        </p:nvSpPr>
        <p:spPr>
          <a:xfrm>
            <a:off x="469392" y="46180"/>
            <a:ext cx="11942064" cy="45066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en-US" sz="2000" b="0" i="0" kern="1200" baseline="0">
                <a:solidFill>
                  <a:schemeClr val="bg1"/>
                </a:solidFill>
                <a:effectLst/>
                <a:latin typeface="Arial"/>
                <a:ea typeface="+mj-ea"/>
                <a:cs typeface="Arial"/>
              </a:defRPr>
            </a:lvl1pPr>
          </a:lstStyle>
          <a:p>
            <a:r>
              <a:rPr lang="en-US" sz="2800" b="1" dirty="0">
                <a:solidFill>
                  <a:srgbClr val="1768B1">
                    <a:lumMod val="50000"/>
                  </a:srgbClr>
                </a:solidFill>
              </a:rPr>
              <a:t>How Can ICANN org Increase Transparency of Our Public Info?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13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0624" y="46180"/>
            <a:ext cx="11381232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dirty="0"/>
              <a:t>Information Transparency Initiative (ITI) Goals</a:t>
            </a:r>
            <a:endParaRPr sz="3000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/>
          </p:nvPr>
        </p:nvSpPr>
        <p:spPr>
          <a:xfrm>
            <a:off x="526665" y="283426"/>
            <a:ext cx="11489323" cy="6027222"/>
          </a:xfrm>
        </p:spPr>
        <p:txBody>
          <a:bodyPr/>
          <a:lstStyle/>
          <a:p>
            <a:pPr marL="50800" marR="535940" indent="0">
              <a:lnSpc>
                <a:spcPts val="2600"/>
              </a:lnSpc>
              <a:spcBef>
                <a:spcPts val="1635"/>
              </a:spcBef>
              <a:buNone/>
            </a:pPr>
            <a:endParaRPr lang="en-US" sz="2200" dirty="0">
              <a:cs typeface="Arial"/>
            </a:endParaRPr>
          </a:p>
          <a:p>
            <a:r>
              <a:rPr lang="en-US" sz="2000" dirty="0"/>
              <a:t>Create an integrated, ongoing, operational process to govern, preserve, organize, and secure ICANN's public content.</a:t>
            </a:r>
          </a:p>
          <a:p>
            <a:r>
              <a:rPr lang="en-US" sz="2000" dirty="0"/>
              <a:t>Build a foundation of content governance through consistent multilingual tagging, a functional information architecture, and enforced workflows.</a:t>
            </a:r>
          </a:p>
          <a:p>
            <a:r>
              <a:rPr lang="en-US" sz="2000" dirty="0"/>
              <a:t>Implement and enforce this governance through a new DMS.</a:t>
            </a:r>
          </a:p>
          <a:p>
            <a:r>
              <a:rPr lang="en-US" sz="2000" dirty="0"/>
              <a:t>Deploy new workflows and processes to ensure consistent, multilingual taxonomy for greater content findability and multifaceted search capabilities.</a:t>
            </a:r>
          </a:p>
          <a:p>
            <a:r>
              <a:rPr lang="en-US" sz="2000" dirty="0"/>
              <a:t>Establish a future-proof and content agnostic technology landscape.</a:t>
            </a:r>
          </a:p>
          <a:p>
            <a:r>
              <a:rPr lang="en-US" sz="2000" dirty="0"/>
              <a:t>Upgrade our technical infrastructure, and thereby serve our global community better through increased findability and accessibility of multilingual content.</a:t>
            </a:r>
            <a:endParaRPr lang="en-US" sz="1400" i="1" dirty="0"/>
          </a:p>
          <a:p>
            <a:pPr marL="0" indent="0">
              <a:buNone/>
            </a:pPr>
            <a:r>
              <a:rPr lang="en-US" sz="1400" dirty="0"/>
              <a:t>DMS = Document Management System. CMS = Content Management System. </a:t>
            </a:r>
            <a:br>
              <a:rPr lang="en-US" sz="1400" dirty="0"/>
            </a:br>
            <a:r>
              <a:rPr lang="en-US" sz="1400" dirty="0"/>
              <a:t>Taxonomy =  a system of classification based on vocabulary or a collection of terms (metadata) used to improve content findability</a:t>
            </a:r>
            <a:r>
              <a:rPr lang="en-US" dirty="0"/>
              <a:t>.</a:t>
            </a:r>
            <a:endParaRPr lang="en-US" sz="24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>
              <a:cs typeface="Arial"/>
            </a:endParaRPr>
          </a:p>
          <a:p>
            <a:endParaRPr lang="en-US" sz="2000" dirty="0">
              <a:cs typeface="Arial"/>
            </a:endParaRPr>
          </a:p>
          <a:p>
            <a:pPr marL="0" indent="0">
              <a:buNone/>
            </a:pPr>
            <a:br>
              <a:rPr lang="en-US" sz="2000" dirty="0"/>
            </a:br>
            <a:endParaRPr lang="en-US" sz="2200" dirty="0">
              <a:cs typeface="Arial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8368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0624" y="46180"/>
            <a:ext cx="10145776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dirty="0"/>
              <a:t>ITI Goals (cont’d)</a:t>
            </a:r>
            <a:endParaRPr sz="3000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/>
          </p:nvPr>
        </p:nvSpPr>
        <p:spPr>
          <a:xfrm>
            <a:off x="526666" y="527266"/>
            <a:ext cx="11653142" cy="5398046"/>
          </a:xfrm>
        </p:spPr>
        <p:txBody>
          <a:bodyPr/>
          <a:lstStyle/>
          <a:p>
            <a:pPr marL="50800" marR="535940" indent="0">
              <a:lnSpc>
                <a:spcPts val="2600"/>
              </a:lnSpc>
              <a:spcBef>
                <a:spcPts val="1635"/>
              </a:spcBef>
              <a:buNone/>
            </a:pPr>
            <a:endParaRPr lang="en-US" sz="2200" dirty="0">
              <a:cs typeface="Arial"/>
            </a:endParaRPr>
          </a:p>
          <a:p>
            <a:pPr marL="393700" marR="621665">
              <a:lnSpc>
                <a:spcPts val="2600"/>
              </a:lnSpc>
              <a:spcBef>
                <a:spcPts val="1595"/>
              </a:spcBef>
            </a:pPr>
            <a:r>
              <a:rPr lang="en-US" sz="2000" spc="-5" dirty="0">
                <a:solidFill>
                  <a:schemeClr val="tx1"/>
                </a:solidFill>
                <a:cs typeface="Arial"/>
              </a:rPr>
              <a:t>Create and enforce </a:t>
            </a:r>
            <a:r>
              <a:rPr lang="en-US" sz="2000" dirty="0">
                <a:solidFill>
                  <a:schemeClr val="tx1"/>
                </a:solidFill>
                <a:cs typeface="Arial"/>
              </a:rPr>
              <a:t>content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governance and increase publishing </a:t>
            </a:r>
            <a:r>
              <a:rPr lang="en-US" sz="2000" dirty="0">
                <a:solidFill>
                  <a:schemeClr val="tx1"/>
                </a:solidFill>
                <a:cs typeface="Arial"/>
              </a:rPr>
              <a:t>speed through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distributed </a:t>
            </a:r>
            <a:r>
              <a:rPr lang="en-US" sz="2000" dirty="0">
                <a:solidFill>
                  <a:schemeClr val="tx1"/>
                </a:solidFill>
                <a:cs typeface="Arial"/>
              </a:rPr>
              <a:t>content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management, and improve content quality.</a:t>
            </a:r>
          </a:p>
          <a:p>
            <a:pPr marL="393700" marR="5080">
              <a:lnSpc>
                <a:spcPts val="2600"/>
              </a:lnSpc>
              <a:spcBef>
                <a:spcPts val="1595"/>
              </a:spcBef>
            </a:pPr>
            <a:r>
              <a:rPr lang="en-US" sz="2000" spc="-5" dirty="0">
                <a:solidFill>
                  <a:schemeClr val="tx1"/>
                </a:solidFill>
                <a:cs typeface="Arial"/>
              </a:rPr>
              <a:t>Develop </a:t>
            </a:r>
            <a:r>
              <a:rPr lang="en-US" sz="2000" dirty="0">
                <a:solidFill>
                  <a:schemeClr val="tx1"/>
                </a:solidFill>
                <a:cs typeface="Arial"/>
              </a:rPr>
              <a:t>a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mobile </a:t>
            </a:r>
            <a:r>
              <a:rPr lang="en-US" sz="2000" dirty="0">
                <a:solidFill>
                  <a:schemeClr val="tx1"/>
                </a:solidFill>
                <a:cs typeface="Arial"/>
              </a:rPr>
              <a:t>first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approach, ensure accessibility </a:t>
            </a:r>
            <a:r>
              <a:rPr lang="en-US" sz="2000" dirty="0">
                <a:solidFill>
                  <a:schemeClr val="tx1"/>
                </a:solidFill>
                <a:cs typeface="Arial"/>
              </a:rPr>
              <a:t>standards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are met, and provide </a:t>
            </a:r>
            <a:r>
              <a:rPr lang="en-US" sz="2000" dirty="0">
                <a:solidFill>
                  <a:schemeClr val="tx1"/>
                </a:solidFill>
                <a:cs typeface="Arial"/>
              </a:rPr>
              <a:t>a</a:t>
            </a:r>
            <a:r>
              <a:rPr lang="en-US" sz="2000" spc="-8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2000" dirty="0">
                <a:solidFill>
                  <a:schemeClr val="tx1"/>
                </a:solidFill>
                <a:cs typeface="Arial"/>
              </a:rPr>
              <a:t>translated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user experience in </a:t>
            </a:r>
            <a:r>
              <a:rPr lang="en-US" sz="2000" dirty="0">
                <a:solidFill>
                  <a:schemeClr val="tx1"/>
                </a:solidFill>
                <a:cs typeface="Arial"/>
              </a:rPr>
              <a:t>the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U.N. </a:t>
            </a:r>
            <a:r>
              <a:rPr lang="en-US" sz="2000" dirty="0">
                <a:solidFill>
                  <a:schemeClr val="tx1"/>
                </a:solidFill>
                <a:cs typeface="Arial"/>
              </a:rPr>
              <a:t>six</a:t>
            </a:r>
            <a:r>
              <a:rPr lang="en-US" sz="2000" spc="-100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languages.</a:t>
            </a:r>
            <a:endParaRPr lang="en-US" sz="2000" dirty="0">
              <a:solidFill>
                <a:schemeClr val="tx1"/>
              </a:solidFill>
              <a:cs typeface="Arial"/>
            </a:endParaRPr>
          </a:p>
          <a:p>
            <a:pPr marL="393700" marR="530225">
              <a:lnSpc>
                <a:spcPts val="2600"/>
              </a:lnSpc>
              <a:spcBef>
                <a:spcPts val="1595"/>
              </a:spcBef>
            </a:pPr>
            <a:r>
              <a:rPr lang="en-US" sz="2000" dirty="0">
                <a:solidFill>
                  <a:schemeClr val="tx1"/>
                </a:solidFill>
                <a:cs typeface="Arial"/>
              </a:rPr>
              <a:t>Surface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improved </a:t>
            </a:r>
            <a:r>
              <a:rPr lang="en-US" sz="2000" dirty="0">
                <a:solidFill>
                  <a:schemeClr val="tx1"/>
                </a:solidFill>
                <a:cs typeface="Arial"/>
              </a:rPr>
              <a:t>c</a:t>
            </a:r>
            <a:r>
              <a:rPr lang="en-US" sz="2000" dirty="0">
                <a:solidFill>
                  <a:srgbClr val="414243"/>
                </a:solidFill>
                <a:cs typeface="Arial"/>
              </a:rPr>
              <a:t>ontent </a:t>
            </a:r>
            <a:r>
              <a:rPr lang="en-US" sz="2000" spc="-5" dirty="0">
                <a:solidFill>
                  <a:srgbClr val="414243"/>
                </a:solidFill>
                <a:cs typeface="Arial"/>
              </a:rPr>
              <a:t>and </a:t>
            </a:r>
            <a:r>
              <a:rPr lang="en-US" sz="2000" dirty="0">
                <a:solidFill>
                  <a:srgbClr val="414243"/>
                </a:solidFill>
                <a:cs typeface="Arial"/>
              </a:rPr>
              <a:t>search to stakeholders through a </a:t>
            </a:r>
            <a:r>
              <a:rPr lang="en-US" sz="2000" spc="-5" dirty="0">
                <a:solidFill>
                  <a:srgbClr val="414243"/>
                </a:solidFill>
                <a:cs typeface="Arial"/>
              </a:rPr>
              <a:t>new</a:t>
            </a:r>
            <a:r>
              <a:rPr lang="en-US" sz="2000" spc="-95" dirty="0">
                <a:solidFill>
                  <a:srgbClr val="414243"/>
                </a:solidFill>
                <a:cs typeface="Arial"/>
              </a:rPr>
              <a:t> </a:t>
            </a:r>
            <a:r>
              <a:rPr lang="en-US" sz="2000" dirty="0">
                <a:solidFill>
                  <a:srgbClr val="414243"/>
                </a:solidFill>
                <a:cs typeface="Arial"/>
              </a:rPr>
              <a:t>content </a:t>
            </a:r>
            <a:r>
              <a:rPr lang="en-US" sz="2000" spc="-5" dirty="0">
                <a:solidFill>
                  <a:srgbClr val="414243"/>
                </a:solidFill>
                <a:cs typeface="Arial"/>
              </a:rPr>
              <a:t>management </a:t>
            </a:r>
            <a:r>
              <a:rPr lang="en-US" sz="2000" dirty="0">
                <a:solidFill>
                  <a:srgbClr val="414243"/>
                </a:solidFill>
                <a:cs typeface="Arial"/>
              </a:rPr>
              <a:t>system </a:t>
            </a:r>
            <a:r>
              <a:rPr lang="en-US" sz="2000" spc="-5" dirty="0">
                <a:solidFill>
                  <a:srgbClr val="414243"/>
                </a:solidFill>
                <a:cs typeface="Arial"/>
              </a:rPr>
              <a:t>(CMS), which will </a:t>
            </a:r>
            <a:r>
              <a:rPr lang="en-US" sz="2000" dirty="0">
                <a:solidFill>
                  <a:srgbClr val="414243"/>
                </a:solidFill>
                <a:cs typeface="Arial"/>
              </a:rPr>
              <a:t>serve </a:t>
            </a:r>
            <a:r>
              <a:rPr lang="en-US" sz="2000" spc="-5" dirty="0">
                <a:solidFill>
                  <a:srgbClr val="414243"/>
                </a:solidFill>
                <a:cs typeface="Arial"/>
              </a:rPr>
              <a:t>as </a:t>
            </a:r>
            <a:r>
              <a:rPr lang="en-US" sz="2000" dirty="0">
                <a:solidFill>
                  <a:srgbClr val="414243"/>
                </a:solidFill>
                <a:cs typeface="Arial"/>
              </a:rPr>
              <a:t>the </a:t>
            </a:r>
            <a:r>
              <a:rPr lang="en-US" sz="2000" spc="-5" dirty="0">
                <a:solidFill>
                  <a:srgbClr val="414243"/>
                </a:solidFill>
                <a:cs typeface="Arial"/>
              </a:rPr>
              <a:t>backbone </a:t>
            </a:r>
            <a:r>
              <a:rPr lang="en-US" sz="2000" dirty="0">
                <a:solidFill>
                  <a:srgbClr val="414243"/>
                </a:solidFill>
                <a:cs typeface="Arial"/>
              </a:rPr>
              <a:t>for </a:t>
            </a:r>
            <a:r>
              <a:rPr lang="en-US" sz="2000" spc="-5" dirty="0">
                <a:solidFill>
                  <a:srgbClr val="414243"/>
                </a:solidFill>
                <a:cs typeface="Arial"/>
              </a:rPr>
              <a:t>all external </a:t>
            </a:r>
            <a:r>
              <a:rPr lang="en-US" sz="2000" dirty="0">
                <a:solidFill>
                  <a:srgbClr val="414243"/>
                </a:solidFill>
                <a:cs typeface="Arial"/>
              </a:rPr>
              <a:t>ICANN</a:t>
            </a:r>
            <a:r>
              <a:rPr lang="en-US" sz="2000" spc="-100" dirty="0">
                <a:solidFill>
                  <a:srgbClr val="414243"/>
                </a:solidFill>
                <a:cs typeface="Arial"/>
              </a:rPr>
              <a:t> </a:t>
            </a:r>
            <a:r>
              <a:rPr lang="en-US" sz="2000" spc="-5" dirty="0">
                <a:solidFill>
                  <a:srgbClr val="414243"/>
                </a:solidFill>
                <a:cs typeface="Arial"/>
              </a:rPr>
              <a:t>properties.</a:t>
            </a:r>
            <a:endParaRPr lang="en-US" sz="2000" dirty="0">
              <a:cs typeface="Arial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29556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/>
              <a:t>Benefits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67010" y="1425762"/>
            <a:ext cx="4553486" cy="348813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25780">
              <a:lnSpc>
                <a:spcPts val="2600"/>
              </a:lnSpc>
              <a:spcBef>
                <a:spcPts val="220"/>
              </a:spcBef>
            </a:pPr>
            <a:r>
              <a:rPr sz="2200" dirty="0">
                <a:solidFill>
                  <a:srgbClr val="414243"/>
                </a:solidFill>
                <a:latin typeface="Arial"/>
                <a:cs typeface="Arial"/>
              </a:rPr>
              <a:t>Improves </a:t>
            </a:r>
            <a:r>
              <a:rPr sz="2200" spc="-15" dirty="0">
                <a:solidFill>
                  <a:srgbClr val="414243"/>
                </a:solidFill>
                <a:latin typeface="Arial"/>
                <a:cs typeface="Arial"/>
              </a:rPr>
              <a:t>findability,  transparency, </a:t>
            </a:r>
            <a:r>
              <a:rPr sz="2200" spc="-20" dirty="0">
                <a:solidFill>
                  <a:srgbClr val="414243"/>
                </a:solidFill>
                <a:latin typeface="Arial"/>
                <a:cs typeface="Arial"/>
              </a:rPr>
              <a:t>security, </a:t>
            </a:r>
            <a:r>
              <a:rPr sz="2200" spc="-5" dirty="0">
                <a:solidFill>
                  <a:srgbClr val="414243"/>
                </a:solidFill>
                <a:latin typeface="Arial"/>
                <a:cs typeface="Arial"/>
              </a:rPr>
              <a:t>and  quality of</a:t>
            </a:r>
            <a:r>
              <a:rPr sz="2200" spc="-95" dirty="0">
                <a:solidFill>
                  <a:srgbClr val="414243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243"/>
                </a:solidFill>
                <a:latin typeface="Arial"/>
                <a:cs typeface="Arial"/>
              </a:rPr>
              <a:t>content</a:t>
            </a:r>
            <a:r>
              <a:rPr lang="en-US" sz="2200" dirty="0">
                <a:solidFill>
                  <a:srgbClr val="414243"/>
                </a:solidFill>
                <a:latin typeface="Arial"/>
                <a:cs typeface="Arial"/>
              </a:rPr>
              <a:t>.</a:t>
            </a:r>
            <a:endParaRPr sz="2200" dirty="0">
              <a:solidFill>
                <a:srgbClr val="414243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 dirty="0">
              <a:solidFill>
                <a:srgbClr val="414243"/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ts val="2600"/>
              </a:lnSpc>
              <a:spcBef>
                <a:spcPts val="5"/>
              </a:spcBef>
            </a:pPr>
            <a:r>
              <a:rPr sz="2200" spc="-5" dirty="0">
                <a:solidFill>
                  <a:srgbClr val="414243"/>
                </a:solidFill>
                <a:latin typeface="Arial"/>
                <a:cs typeface="Arial"/>
              </a:rPr>
              <a:t>Decreases </a:t>
            </a:r>
            <a:r>
              <a:rPr sz="2200" dirty="0">
                <a:solidFill>
                  <a:srgbClr val="414243"/>
                </a:solidFill>
                <a:latin typeface="Arial"/>
                <a:cs typeface="Arial"/>
              </a:rPr>
              <a:t>yearly </a:t>
            </a:r>
            <a:r>
              <a:rPr sz="2200" spc="-5" dirty="0">
                <a:solidFill>
                  <a:srgbClr val="414243"/>
                </a:solidFill>
                <a:latin typeface="Arial"/>
                <a:cs typeface="Arial"/>
              </a:rPr>
              <a:t>maintenance  </a:t>
            </a:r>
            <a:r>
              <a:rPr sz="2200" dirty="0">
                <a:solidFill>
                  <a:srgbClr val="414243"/>
                </a:solidFill>
                <a:latin typeface="Arial"/>
                <a:cs typeface="Arial"/>
              </a:rPr>
              <a:t>costs, </a:t>
            </a:r>
            <a:r>
              <a:rPr sz="2200" spc="-5" dirty="0">
                <a:solidFill>
                  <a:srgbClr val="414243"/>
                </a:solidFill>
                <a:latin typeface="Arial"/>
                <a:cs typeface="Arial"/>
              </a:rPr>
              <a:t>and </a:t>
            </a:r>
            <a:r>
              <a:rPr sz="2200" dirty="0">
                <a:solidFill>
                  <a:srgbClr val="414243"/>
                </a:solidFill>
                <a:latin typeface="Arial"/>
                <a:cs typeface="Arial"/>
              </a:rPr>
              <a:t>consolidates</a:t>
            </a:r>
            <a:r>
              <a:rPr lang="en-US" sz="2200" dirty="0">
                <a:solidFill>
                  <a:srgbClr val="414243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414243"/>
                </a:solidFill>
                <a:latin typeface="Arial"/>
                <a:cs typeface="Arial"/>
              </a:rPr>
              <a:t>15 </a:t>
            </a:r>
            <a:r>
              <a:rPr sz="2200" dirty="0">
                <a:solidFill>
                  <a:srgbClr val="414243"/>
                </a:solidFill>
                <a:latin typeface="Arial"/>
                <a:cs typeface="Arial"/>
              </a:rPr>
              <a:t>separate </a:t>
            </a:r>
            <a:r>
              <a:rPr sz="2200" spc="-5" dirty="0">
                <a:solidFill>
                  <a:srgbClr val="414243"/>
                </a:solidFill>
                <a:latin typeface="Arial"/>
                <a:cs typeface="Arial"/>
              </a:rPr>
              <a:t>external </a:t>
            </a:r>
            <a:r>
              <a:rPr sz="2200" dirty="0">
                <a:solidFill>
                  <a:srgbClr val="414243"/>
                </a:solidFill>
                <a:latin typeface="Arial"/>
                <a:cs typeface="Arial"/>
              </a:rPr>
              <a:t>content  </a:t>
            </a:r>
            <a:r>
              <a:rPr sz="2200" spc="-5" dirty="0">
                <a:solidFill>
                  <a:srgbClr val="414243"/>
                </a:solidFill>
                <a:latin typeface="Arial"/>
                <a:cs typeface="Arial"/>
              </a:rPr>
              <a:t>properties</a:t>
            </a:r>
            <a:r>
              <a:rPr lang="en-US" sz="2200" spc="-5" dirty="0">
                <a:solidFill>
                  <a:srgbClr val="414243"/>
                </a:solidFill>
                <a:latin typeface="Arial"/>
                <a:cs typeface="Arial"/>
              </a:rPr>
              <a:t>.</a:t>
            </a:r>
            <a:endParaRPr sz="2200" dirty="0">
              <a:solidFill>
                <a:srgbClr val="414243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50" dirty="0">
              <a:solidFill>
                <a:srgbClr val="414243"/>
              </a:solidFill>
              <a:latin typeface="Times New Roman"/>
              <a:cs typeface="Times New Roman"/>
            </a:endParaRPr>
          </a:p>
          <a:p>
            <a:pPr marL="12700" marR="18415">
              <a:lnSpc>
                <a:spcPts val="2600"/>
              </a:lnSpc>
            </a:pPr>
            <a:r>
              <a:rPr sz="2200" dirty="0">
                <a:solidFill>
                  <a:srgbClr val="414243"/>
                </a:solidFill>
                <a:latin typeface="Arial"/>
                <a:cs typeface="Arial"/>
              </a:rPr>
              <a:t>Ensures content </a:t>
            </a:r>
            <a:r>
              <a:rPr sz="2200" spc="-5" dirty="0">
                <a:solidFill>
                  <a:srgbClr val="414243"/>
                </a:solidFill>
                <a:latin typeface="Arial"/>
                <a:cs typeface="Arial"/>
              </a:rPr>
              <a:t>is</a:t>
            </a:r>
            <a:r>
              <a:rPr sz="2200" spc="-100" dirty="0">
                <a:solidFill>
                  <a:srgbClr val="414243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414243"/>
                </a:solidFill>
                <a:latin typeface="Arial"/>
                <a:cs typeface="Arial"/>
              </a:rPr>
              <a:t>future-proof </a:t>
            </a:r>
            <a:r>
              <a:rPr sz="2200" spc="-5" dirty="0">
                <a:solidFill>
                  <a:srgbClr val="414243"/>
                </a:solidFill>
                <a:latin typeface="Arial"/>
                <a:cs typeface="Arial"/>
              </a:rPr>
              <a:t>and </a:t>
            </a:r>
            <a:r>
              <a:rPr sz="2200" dirty="0">
                <a:solidFill>
                  <a:srgbClr val="414243"/>
                </a:solidFill>
                <a:latin typeface="Arial"/>
                <a:cs typeface="Arial"/>
              </a:rPr>
              <a:t>transferable to future </a:t>
            </a:r>
            <a:r>
              <a:rPr sz="2200" spc="-5" dirty="0">
                <a:solidFill>
                  <a:srgbClr val="414243"/>
                </a:solidFill>
                <a:latin typeface="Arial"/>
                <a:cs typeface="Arial"/>
              </a:rPr>
              <a:t>platforms</a:t>
            </a:r>
            <a:r>
              <a:rPr lang="en-US" sz="2200" spc="-5" dirty="0">
                <a:solidFill>
                  <a:srgbClr val="414243"/>
                </a:solidFill>
                <a:latin typeface="Arial"/>
                <a:cs typeface="Arial"/>
              </a:rPr>
              <a:t>.</a:t>
            </a:r>
            <a:endParaRPr sz="2200" dirty="0">
              <a:solidFill>
                <a:srgbClr val="414243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46395" y="1407057"/>
            <a:ext cx="5053887" cy="3511218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2600"/>
              </a:lnSpc>
              <a:spcBef>
                <a:spcPts val="220"/>
              </a:spcBef>
            </a:pPr>
            <a:r>
              <a:rPr sz="2200" spc="-5" dirty="0">
                <a:latin typeface="Arial"/>
                <a:cs typeface="Arial"/>
              </a:rPr>
              <a:t>Lays </a:t>
            </a:r>
            <a:r>
              <a:rPr sz="2200" dirty="0">
                <a:latin typeface="Arial"/>
                <a:cs typeface="Arial"/>
              </a:rPr>
              <a:t>foundation for ICANN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shared  </a:t>
            </a:r>
            <a:r>
              <a:rPr sz="2200" spc="-5" dirty="0">
                <a:latin typeface="Arial"/>
                <a:cs typeface="Arial"/>
              </a:rPr>
              <a:t>ecosystem, enabling </a:t>
            </a:r>
            <a:r>
              <a:rPr sz="2200" dirty="0">
                <a:latin typeface="Arial"/>
                <a:cs typeface="Arial"/>
              </a:rPr>
              <a:t>system-wide  search </a:t>
            </a:r>
            <a:r>
              <a:rPr sz="2200" spc="-5" dirty="0">
                <a:latin typeface="Arial"/>
                <a:cs typeface="Arial"/>
              </a:rPr>
              <a:t>and governance, </a:t>
            </a:r>
            <a:r>
              <a:rPr sz="2200" dirty="0">
                <a:latin typeface="Arial"/>
                <a:cs typeface="Arial"/>
              </a:rPr>
              <a:t>further  </a:t>
            </a:r>
            <a:r>
              <a:rPr sz="2200" spc="-5" dirty="0">
                <a:latin typeface="Arial"/>
                <a:cs typeface="Arial"/>
              </a:rPr>
              <a:t>reducing maintenance</a:t>
            </a:r>
            <a:r>
              <a:rPr sz="2200" spc="-8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costs</a:t>
            </a:r>
            <a:r>
              <a:rPr lang="en-US" sz="2200" dirty="0"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 dirty="0">
              <a:latin typeface="Times New Roman"/>
              <a:cs typeface="Times New Roman"/>
            </a:endParaRPr>
          </a:p>
          <a:p>
            <a:pPr marL="12700" marR="861060">
              <a:lnSpc>
                <a:spcPts val="2600"/>
              </a:lnSpc>
            </a:pPr>
            <a:r>
              <a:rPr sz="2200" dirty="0">
                <a:latin typeface="Arial"/>
                <a:cs typeface="Arial"/>
              </a:rPr>
              <a:t>Improves </a:t>
            </a:r>
            <a:r>
              <a:rPr sz="2200" spc="-5" dirty="0">
                <a:latin typeface="Arial"/>
                <a:cs typeface="Arial"/>
              </a:rPr>
              <a:t>accessibility in </a:t>
            </a:r>
            <a:r>
              <a:rPr sz="2200" dirty="0">
                <a:latin typeface="Arial"/>
                <a:cs typeface="Arial"/>
              </a:rPr>
              <a:t>the six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U.N. </a:t>
            </a:r>
            <a:r>
              <a:rPr lang="en-US" sz="2200" spc="-5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anguages</a:t>
            </a:r>
            <a:r>
              <a:rPr lang="en-US" sz="2200" spc="-5" dirty="0"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 marR="148590">
              <a:lnSpc>
                <a:spcPts val="2600"/>
              </a:lnSpc>
            </a:pPr>
            <a:r>
              <a:rPr sz="2200" spc="-5" dirty="0">
                <a:latin typeface="Arial"/>
                <a:cs typeface="Arial"/>
              </a:rPr>
              <a:t>Helps meet </a:t>
            </a:r>
            <a:r>
              <a:rPr sz="2200" dirty="0">
                <a:latin typeface="Arial"/>
                <a:cs typeface="Arial"/>
              </a:rPr>
              <a:t>our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commitments</a:t>
            </a:r>
            <a:r>
              <a:rPr lang="en-US" sz="2200" spc="-5" dirty="0">
                <a:latin typeface="Arial"/>
                <a:cs typeface="Arial"/>
              </a:rPr>
              <a:t>, </a:t>
            </a:r>
            <a:r>
              <a:rPr sz="2200" spc="-5" dirty="0">
                <a:latin typeface="Arial"/>
                <a:cs typeface="Arial"/>
              </a:rPr>
              <a:t>reduces financial</a:t>
            </a:r>
            <a:r>
              <a:rPr sz="2200" spc="-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risk</a:t>
            </a:r>
            <a:r>
              <a:rPr lang="en-US" sz="2200" spc="-5" dirty="0"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3" name="Title 4"/>
          <p:cNvSpPr txBox="1">
            <a:spLocks/>
          </p:cNvSpPr>
          <p:nvPr/>
        </p:nvSpPr>
        <p:spPr>
          <a:xfrm>
            <a:off x="420624" y="46180"/>
            <a:ext cx="10805055" cy="45066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en-US" sz="2000" b="0" i="0" kern="1200" baseline="0">
                <a:solidFill>
                  <a:schemeClr val="bg1"/>
                </a:solidFill>
                <a:effectLst/>
                <a:latin typeface="Arial"/>
                <a:ea typeface="+mj-ea"/>
                <a:cs typeface="Arial"/>
              </a:defRPr>
            </a:lvl1pPr>
          </a:lstStyle>
          <a:p>
            <a:r>
              <a:rPr lang="en-US" sz="2800" b="1" dirty="0">
                <a:solidFill>
                  <a:srgbClr val="1768B1">
                    <a:lumMod val="50000"/>
                  </a:srgbClr>
                </a:solidFill>
              </a:rPr>
              <a:t>Benefits to the ICANN community and org</a:t>
            </a:r>
            <a:endParaRPr lang="en-US" dirty="0"/>
          </a:p>
        </p:txBody>
      </p:sp>
      <p:grpSp>
        <p:nvGrpSpPr>
          <p:cNvPr id="84" name="Group 83"/>
          <p:cNvGrpSpPr/>
          <p:nvPr/>
        </p:nvGrpSpPr>
        <p:grpSpPr>
          <a:xfrm>
            <a:off x="305666" y="1303362"/>
            <a:ext cx="648000" cy="648000"/>
            <a:chOff x="305666" y="1303362"/>
            <a:chExt cx="648000" cy="648000"/>
          </a:xfrm>
        </p:grpSpPr>
        <p:sp>
          <p:nvSpPr>
            <p:cNvPr id="50" name="Oval 49"/>
            <p:cNvSpPr/>
            <p:nvPr/>
          </p:nvSpPr>
          <p:spPr>
            <a:xfrm>
              <a:off x="305666" y="1303362"/>
              <a:ext cx="648000" cy="648000"/>
            </a:xfrm>
            <a:prstGeom prst="ellipse">
              <a:avLst/>
            </a:prstGeom>
            <a:solidFill>
              <a:srgbClr val="0097D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6292" y="1427484"/>
              <a:ext cx="360000" cy="360000"/>
            </a:xfrm>
            <a:prstGeom prst="rect">
              <a:avLst/>
            </a:prstGeom>
          </p:spPr>
        </p:pic>
      </p:grpSp>
      <p:grpSp>
        <p:nvGrpSpPr>
          <p:cNvPr id="83" name="Group 82"/>
          <p:cNvGrpSpPr/>
          <p:nvPr/>
        </p:nvGrpSpPr>
        <p:grpSpPr>
          <a:xfrm>
            <a:off x="305666" y="2668255"/>
            <a:ext cx="648000" cy="648000"/>
            <a:chOff x="305666" y="2714039"/>
            <a:chExt cx="648000" cy="648000"/>
          </a:xfrm>
        </p:grpSpPr>
        <p:sp>
          <p:nvSpPr>
            <p:cNvPr id="54" name="Oval 53"/>
            <p:cNvSpPr/>
            <p:nvPr/>
          </p:nvSpPr>
          <p:spPr>
            <a:xfrm>
              <a:off x="305666" y="2714039"/>
              <a:ext cx="648000" cy="648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5666" y="2867039"/>
              <a:ext cx="288000" cy="342000"/>
            </a:xfrm>
            <a:prstGeom prst="rect">
              <a:avLst/>
            </a:prstGeom>
          </p:spPr>
        </p:pic>
      </p:grpSp>
      <p:grpSp>
        <p:nvGrpSpPr>
          <p:cNvPr id="82" name="Group 81"/>
          <p:cNvGrpSpPr/>
          <p:nvPr/>
        </p:nvGrpSpPr>
        <p:grpSpPr>
          <a:xfrm>
            <a:off x="305666" y="4078932"/>
            <a:ext cx="648000" cy="648000"/>
            <a:chOff x="305666" y="4078932"/>
            <a:chExt cx="648000" cy="648000"/>
          </a:xfrm>
        </p:grpSpPr>
        <p:sp>
          <p:nvSpPr>
            <p:cNvPr id="74" name="Oval 73"/>
            <p:cNvSpPr/>
            <p:nvPr/>
          </p:nvSpPr>
          <p:spPr>
            <a:xfrm>
              <a:off x="305666" y="4078932"/>
              <a:ext cx="648000" cy="648000"/>
            </a:xfrm>
            <a:prstGeom prst="ellipse">
              <a:avLst/>
            </a:prstGeom>
            <a:solidFill>
              <a:srgbClr val="79A2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1834" y="4250692"/>
              <a:ext cx="360000" cy="292500"/>
            </a:xfrm>
            <a:prstGeom prst="rect">
              <a:avLst/>
            </a:prstGeom>
          </p:spPr>
        </p:pic>
      </p:grpSp>
      <p:grpSp>
        <p:nvGrpSpPr>
          <p:cNvPr id="85" name="Group 84"/>
          <p:cNvGrpSpPr/>
          <p:nvPr/>
        </p:nvGrpSpPr>
        <p:grpSpPr>
          <a:xfrm>
            <a:off x="6202974" y="1303362"/>
            <a:ext cx="648000" cy="648000"/>
            <a:chOff x="5944557" y="1303362"/>
            <a:chExt cx="648000" cy="648000"/>
          </a:xfrm>
        </p:grpSpPr>
        <p:sp>
          <p:nvSpPr>
            <p:cNvPr id="61" name="Oval 60"/>
            <p:cNvSpPr/>
            <p:nvPr/>
          </p:nvSpPr>
          <p:spPr>
            <a:xfrm>
              <a:off x="5944557" y="1303362"/>
              <a:ext cx="648000" cy="6480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62086" y="1393362"/>
              <a:ext cx="412942" cy="468000"/>
            </a:xfrm>
            <a:prstGeom prst="rect">
              <a:avLst/>
            </a:prstGeom>
          </p:spPr>
        </p:pic>
      </p:grpSp>
      <p:grpSp>
        <p:nvGrpSpPr>
          <p:cNvPr id="86" name="Group 85"/>
          <p:cNvGrpSpPr/>
          <p:nvPr/>
        </p:nvGrpSpPr>
        <p:grpSpPr>
          <a:xfrm>
            <a:off x="6202974" y="2988805"/>
            <a:ext cx="648000" cy="648000"/>
            <a:chOff x="5944557" y="2673840"/>
            <a:chExt cx="648000" cy="648000"/>
          </a:xfrm>
        </p:grpSpPr>
        <p:sp>
          <p:nvSpPr>
            <p:cNvPr id="62" name="Oval 61"/>
            <p:cNvSpPr/>
            <p:nvPr/>
          </p:nvSpPr>
          <p:spPr>
            <a:xfrm>
              <a:off x="5944557" y="2673840"/>
              <a:ext cx="648000" cy="648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70557" y="2799840"/>
              <a:ext cx="396000" cy="396000"/>
            </a:xfrm>
            <a:prstGeom prst="rect">
              <a:avLst/>
            </a:prstGeom>
          </p:spPr>
        </p:pic>
      </p:grpSp>
      <p:grpSp>
        <p:nvGrpSpPr>
          <p:cNvPr id="87" name="Group 86"/>
          <p:cNvGrpSpPr/>
          <p:nvPr/>
        </p:nvGrpSpPr>
        <p:grpSpPr>
          <a:xfrm>
            <a:off x="6202974" y="4228374"/>
            <a:ext cx="648000" cy="648000"/>
            <a:chOff x="5944557" y="4072306"/>
            <a:chExt cx="648000" cy="648000"/>
          </a:xfrm>
        </p:grpSpPr>
        <p:sp>
          <p:nvSpPr>
            <p:cNvPr id="63" name="Oval 62"/>
            <p:cNvSpPr/>
            <p:nvPr/>
          </p:nvSpPr>
          <p:spPr>
            <a:xfrm>
              <a:off x="5944557" y="4072306"/>
              <a:ext cx="648000" cy="64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070557" y="4198306"/>
              <a:ext cx="396000" cy="39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0861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0624" y="46180"/>
            <a:ext cx="10145776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dirty="0"/>
              <a:t>ITI Status Update – Completed Tasks</a:t>
            </a:r>
            <a:endParaRPr sz="3000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/>
          </p:nvPr>
        </p:nvSpPr>
        <p:spPr>
          <a:xfrm>
            <a:off x="526666" y="374275"/>
            <a:ext cx="11067926" cy="5398046"/>
          </a:xfrm>
        </p:spPr>
        <p:txBody>
          <a:bodyPr/>
          <a:lstStyle/>
          <a:p>
            <a:pPr marL="50800" marR="535940" indent="0">
              <a:lnSpc>
                <a:spcPts val="2600"/>
              </a:lnSpc>
              <a:spcBef>
                <a:spcPts val="1635"/>
              </a:spcBef>
              <a:buNone/>
            </a:pPr>
            <a:endParaRPr lang="en-US" sz="2200" dirty="0">
              <a:cs typeface="Arial"/>
            </a:endParaRPr>
          </a:p>
          <a:p>
            <a:r>
              <a:rPr lang="en-US" sz="2000" dirty="0"/>
              <a:t>Foundational architecture of the content management system (CMS), </a:t>
            </a:r>
            <a:r>
              <a:rPr lang="en-US" sz="2000" dirty="0" err="1"/>
              <a:t>dotCMS</a:t>
            </a:r>
            <a:r>
              <a:rPr lang="en-US" sz="2000" dirty="0"/>
              <a:t>, and document management system (DMS), Alfresco.</a:t>
            </a:r>
          </a:p>
          <a:p>
            <a:r>
              <a:rPr lang="en-US" sz="2000" dirty="0"/>
              <a:t>Integration between the DMS and CMS.</a:t>
            </a:r>
          </a:p>
          <a:p>
            <a:r>
              <a:rPr lang="en-US" sz="2000" dirty="0"/>
              <a:t>Sixty percent of the audit and taxonomy, including Board, Legal, and GDD content.</a:t>
            </a:r>
          </a:p>
          <a:p>
            <a:r>
              <a:rPr lang="en-US" sz="2000" dirty="0"/>
              <a:t>Personas and user journeys.</a:t>
            </a:r>
          </a:p>
          <a:p>
            <a:r>
              <a:rPr lang="en-US" sz="2000" dirty="0"/>
              <a:t>Foundational model of workflows in the DMS.</a:t>
            </a:r>
          </a:p>
          <a:p>
            <a:r>
              <a:rPr lang="en-US" sz="2000" dirty="0"/>
              <a:t>Draft of the Accessibility Guidelines.</a:t>
            </a:r>
          </a:p>
          <a:p>
            <a:r>
              <a:rPr lang="en-US" sz="2000" dirty="0"/>
              <a:t>Launched </a:t>
            </a:r>
            <a:r>
              <a:rPr lang="en-US" sz="2000" dirty="0" err="1"/>
              <a:t>feedback.icann.org</a:t>
            </a:r>
            <a:r>
              <a:rPr lang="en-US" sz="2000" dirty="0"/>
              <a:t> on 23 April 2018.</a:t>
            </a:r>
          </a:p>
          <a:p>
            <a:r>
              <a:rPr lang="en-US" sz="2000" dirty="0"/>
              <a:t>Updated definitions for 250 Acronyms and Terms for a new Glossary. </a:t>
            </a:r>
          </a:p>
          <a:p>
            <a:r>
              <a:rPr lang="en-US" sz="2000" dirty="0"/>
              <a:t>The new Acronyms and Terms feature will launch on the current </a:t>
            </a:r>
            <a:r>
              <a:rPr lang="en-US" sz="2000" dirty="0" err="1"/>
              <a:t>icann.org</a:t>
            </a:r>
            <a:r>
              <a:rPr lang="en-US" sz="2000" dirty="0"/>
              <a:t> on 30 May 2018.</a:t>
            </a:r>
            <a:endParaRPr lang="en-US" sz="2000" dirty="0">
              <a:cs typeface="Arial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10189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ular Callout 17"/>
          <p:cNvSpPr/>
          <p:nvPr/>
        </p:nvSpPr>
        <p:spPr>
          <a:xfrm>
            <a:off x="1851104" y="1241502"/>
            <a:ext cx="8266770" cy="2245711"/>
          </a:xfrm>
          <a:prstGeom prst="wedgeRoundRectCallout">
            <a:avLst>
              <a:gd name="adj1" fmla="val -33359"/>
              <a:gd name="adj2" fmla="val 102119"/>
              <a:gd name="adj3" fmla="val 16667"/>
            </a:avLst>
          </a:prstGeom>
          <a:solidFill>
            <a:schemeClr val="bg1"/>
          </a:solidFill>
          <a:ln w="1016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4"/>
          <p:cNvSpPr txBox="1">
            <a:spLocks/>
          </p:cNvSpPr>
          <p:nvPr/>
        </p:nvSpPr>
        <p:spPr>
          <a:xfrm>
            <a:off x="420624" y="46180"/>
            <a:ext cx="10805055" cy="45066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en-US" sz="2000" b="0" i="0" kern="1200" baseline="0">
                <a:solidFill>
                  <a:schemeClr val="bg1"/>
                </a:solidFill>
                <a:effectLst/>
                <a:latin typeface="Arial"/>
                <a:ea typeface="+mj-ea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676822" y="1855704"/>
            <a:ext cx="5757747" cy="12003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  <a:cs typeface="Source Sans Pro"/>
              </a:rPr>
              <a:t>Email your feedback to:</a:t>
            </a:r>
          </a:p>
          <a:p>
            <a:r>
              <a:rPr lang="en-US" sz="2600" dirty="0">
                <a:cs typeface="Source Sans Pro"/>
                <a:hlinkClick r:id="rId2"/>
              </a:rPr>
              <a:t>informationtransparency@icann.org</a:t>
            </a:r>
            <a:endParaRPr lang="en-US" sz="2600" dirty="0">
              <a:cs typeface="Source Sans Pro"/>
            </a:endParaRPr>
          </a:p>
          <a:p>
            <a:endParaRPr lang="en-US" sz="2600" dirty="0">
              <a:cs typeface="Source Sans Pro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768B1">
                    <a:lumMod val="50000"/>
                  </a:srgbClr>
                </a:solidFill>
              </a:rPr>
              <a:t>We Want Your Feedback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5325" y="1914202"/>
            <a:ext cx="956650" cy="71748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851104" y="4983554"/>
            <a:ext cx="575774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>
                <a:solidFill>
                  <a:schemeClr val="accent3"/>
                </a:solidFill>
                <a:cs typeface="Source Sans Pro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47691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0624" y="46180"/>
            <a:ext cx="10145776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000" dirty="0"/>
              <a:t>Frequently Asked Questions</a:t>
            </a:r>
            <a:endParaRPr sz="3000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/>
          </p:nvPr>
        </p:nvSpPr>
        <p:spPr>
          <a:xfrm>
            <a:off x="526666" y="527266"/>
            <a:ext cx="11653142" cy="5398046"/>
          </a:xfrm>
        </p:spPr>
        <p:txBody>
          <a:bodyPr/>
          <a:lstStyle/>
          <a:p>
            <a:pPr marL="50800" marR="535940" indent="0">
              <a:lnSpc>
                <a:spcPts val="2600"/>
              </a:lnSpc>
              <a:spcBef>
                <a:spcPts val="1635"/>
              </a:spcBef>
              <a:buNone/>
            </a:pPr>
            <a:endParaRPr lang="en-US" sz="2200" dirty="0">
              <a:cs typeface="Arial"/>
            </a:endParaRPr>
          </a:p>
          <a:p>
            <a:pPr marL="393700" marR="621665">
              <a:lnSpc>
                <a:spcPts val="2600"/>
              </a:lnSpc>
              <a:spcBef>
                <a:spcPts val="1595"/>
              </a:spcBef>
            </a:pPr>
            <a:r>
              <a:rPr lang="en-US" sz="2000" spc="-5" dirty="0">
                <a:solidFill>
                  <a:schemeClr val="tx1"/>
                </a:solidFill>
                <a:cs typeface="Arial"/>
              </a:rPr>
              <a:t>How will search be improved?</a:t>
            </a:r>
          </a:p>
          <a:p>
            <a:pPr marL="393700" marR="5080">
              <a:lnSpc>
                <a:spcPts val="2600"/>
              </a:lnSpc>
              <a:spcBef>
                <a:spcPts val="1595"/>
              </a:spcBef>
            </a:pPr>
            <a:r>
              <a:rPr lang="en-US" sz="2000" spc="-5" dirty="0">
                <a:solidFill>
                  <a:schemeClr val="tx1"/>
                </a:solidFill>
                <a:cs typeface="Arial"/>
              </a:rPr>
              <a:t>How does this benefit the multilingual community?</a:t>
            </a:r>
            <a:endParaRPr lang="en-US" sz="2000" dirty="0">
              <a:solidFill>
                <a:schemeClr val="tx1"/>
              </a:solidFill>
              <a:cs typeface="Arial"/>
            </a:endParaRPr>
          </a:p>
          <a:p>
            <a:pPr marL="393700" marR="530225">
              <a:lnSpc>
                <a:spcPts val="2600"/>
              </a:lnSpc>
              <a:spcBef>
                <a:spcPts val="1595"/>
              </a:spcBef>
            </a:pPr>
            <a:r>
              <a:rPr lang="en-US" sz="2000" dirty="0">
                <a:solidFill>
                  <a:schemeClr val="tx1"/>
                </a:solidFill>
                <a:cs typeface="Arial"/>
              </a:rPr>
              <a:t>How </a:t>
            </a:r>
            <a:r>
              <a:rPr lang="en-US" sz="2000" spc="-5" dirty="0">
                <a:solidFill>
                  <a:srgbClr val="414243"/>
                </a:solidFill>
                <a:cs typeface="Arial"/>
              </a:rPr>
              <a:t>will the public comment feature be improved?</a:t>
            </a:r>
          </a:p>
          <a:p>
            <a:pPr marL="393700" marR="530225">
              <a:lnSpc>
                <a:spcPts val="2600"/>
              </a:lnSpc>
              <a:spcBef>
                <a:spcPts val="1595"/>
              </a:spcBef>
            </a:pPr>
            <a:r>
              <a:rPr lang="en-US" sz="2000" spc="-5" dirty="0">
                <a:solidFill>
                  <a:srgbClr val="414243"/>
                </a:solidFill>
                <a:cs typeface="Arial"/>
              </a:rPr>
              <a:t>How will mobility and accessibility be improved?</a:t>
            </a:r>
            <a:endParaRPr lang="en-US" sz="2000" dirty="0">
              <a:cs typeface="Arial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54897018"/>
      </p:ext>
    </p:extLst>
  </p:cSld>
  <p:clrMapOvr>
    <a:masterClrMapping/>
  </p:clrMapOvr>
</p:sld>
</file>

<file path=ppt/theme/theme1.xml><?xml version="1.0" encoding="utf-8"?>
<a:theme xmlns:a="http://schemas.openxmlformats.org/drawingml/2006/main" name="ICANN PPT_Arial_16x9_June 2017_potx">
  <a:themeElements>
    <a:clrScheme name="ICANN PPT Colors">
      <a:dk1>
        <a:srgbClr val="0A1F24"/>
      </a:dk1>
      <a:lt1>
        <a:sysClr val="window" lastClr="FFFFFF"/>
      </a:lt1>
      <a:dk2>
        <a:srgbClr val="1A87C9"/>
      </a:dk2>
      <a:lt2>
        <a:srgbClr val="EEECE1"/>
      </a:lt2>
      <a:accent1>
        <a:srgbClr val="1A87C9"/>
      </a:accent1>
      <a:accent2>
        <a:srgbClr val="0D436C"/>
      </a:accent2>
      <a:accent3>
        <a:srgbClr val="1B6F74"/>
      </a:accent3>
      <a:accent4>
        <a:srgbClr val="EA903A"/>
      </a:accent4>
      <a:accent5>
        <a:srgbClr val="DB6033"/>
      </a:accent5>
      <a:accent6>
        <a:srgbClr val="1768B1"/>
      </a:accent6>
      <a:hlink>
        <a:srgbClr val="1D98D3"/>
      </a:hlink>
      <a:folHlink>
        <a:srgbClr val="427BB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dirty="0" err="1" smtClean="0">
            <a:cs typeface="Source Sans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CANN PPT Mini Template_16x9 20170601.potx" id="{508614F7-05CC-496D-B8C7-1E0BBD1469DD}" vid="{7AF9B941-DA75-4D6E-B5F6-DEC7B5FE0D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ICANN PPT Mini Template_16x9 20170601</Template>
  <TotalTime>1297</TotalTime>
  <Words>447</Words>
  <Application>Microsoft Macintosh PowerPoint</Application>
  <PresentationFormat>Widescreen</PresentationFormat>
  <Paragraphs>74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Arial</vt:lpstr>
      <vt:lpstr>Calibri</vt:lpstr>
      <vt:lpstr>Source Sans Pro</vt:lpstr>
      <vt:lpstr>Times New Roman</vt:lpstr>
      <vt:lpstr>Wingdings</vt:lpstr>
      <vt:lpstr>ICANN PPT_Arial_16x9_June 2017_potx</vt:lpstr>
      <vt:lpstr>Information Transparency Initiative</vt:lpstr>
      <vt:lpstr>PowerPoint Presentation</vt:lpstr>
      <vt:lpstr>PowerPoint Presentation</vt:lpstr>
      <vt:lpstr>Information Transparency Initiative (ITI) Goals</vt:lpstr>
      <vt:lpstr>ITI Goals (cont’d)</vt:lpstr>
      <vt:lpstr>Benefits</vt:lpstr>
      <vt:lpstr>ITI Status Update – Completed Tasks</vt:lpstr>
      <vt:lpstr>We Want Your Feedback</vt:lpstr>
      <vt:lpstr>Frequently Asked Questions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title here (75 characters maximum) </dc:title>
  <dc:creator>Julio Polito</dc:creator>
  <cp:lastModifiedBy>Julia Charvolen</cp:lastModifiedBy>
  <cp:revision>36</cp:revision>
  <cp:lastPrinted>2017-10-21T03:36:44Z</cp:lastPrinted>
  <dcterms:created xsi:type="dcterms:W3CDTF">2017-10-13T19:19:04Z</dcterms:created>
  <dcterms:modified xsi:type="dcterms:W3CDTF">2018-05-15T12:37:20Z</dcterms:modified>
</cp:coreProperties>
</file>