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307" r:id="rId5"/>
    <p:sldId id="308" r:id="rId6"/>
    <p:sldId id="322" r:id="rId7"/>
    <p:sldId id="310" r:id="rId8"/>
    <p:sldId id="318" r:id="rId9"/>
    <p:sldId id="312" r:id="rId10"/>
    <p:sldId id="319" r:id="rId11"/>
    <p:sldId id="314" r:id="rId12"/>
    <p:sldId id="315" r:id="rId13"/>
    <p:sldId id="320" r:id="rId14"/>
    <p:sldId id="321" r:id="rId15"/>
    <p:sldId id="317" r:id="rId16"/>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5E12"/>
    <a:srgbClr val="D4211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5" autoAdjust="0"/>
    <p:restoredTop sz="83900" autoAdjust="0"/>
  </p:normalViewPr>
  <p:slideViewPr>
    <p:cSldViewPr snapToGrid="0" snapToObjects="1">
      <p:cViewPr varScale="1">
        <p:scale>
          <a:sx n="97" d="100"/>
          <a:sy n="97" d="100"/>
        </p:scale>
        <p:origin x="215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2C617EA1-F8F1-6B45-9210-DB0A53CC4E41}" type="datetimeFigureOut">
              <a:rPr lang="en-US" smtClean="0"/>
              <a:t>10/31/17</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D08F7C8E-7FD5-E149-8D14-1FB0AF5310CA}" type="slidenum">
              <a:rPr lang="en-US" smtClean="0"/>
              <a:t>‹#›</a:t>
            </a:fld>
            <a:endParaRPr lang="en-US" dirty="0"/>
          </a:p>
        </p:txBody>
      </p:sp>
    </p:spTree>
    <p:extLst>
      <p:ext uri="{BB962C8B-B14F-4D97-AF65-F5344CB8AC3E}">
        <p14:creationId xmlns:p14="http://schemas.microsoft.com/office/powerpoint/2010/main" val="664554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54BFEDC-2572-8E42-8526-4077B8AFFFEA}" type="datetimeFigureOut">
              <a:rPr lang="en-US" smtClean="0"/>
              <a:t>10/31/17</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B86FB282-2B32-B345-855E-C79884410D23}" type="slidenum">
              <a:rPr lang="en-US" smtClean="0"/>
              <a:t>‹#›</a:t>
            </a:fld>
            <a:endParaRPr lang="en-US" dirty="0"/>
          </a:p>
        </p:txBody>
      </p:sp>
    </p:spTree>
    <p:extLst>
      <p:ext uri="{BB962C8B-B14F-4D97-AF65-F5344CB8AC3E}">
        <p14:creationId xmlns:p14="http://schemas.microsoft.com/office/powerpoint/2010/main" val="30877920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7725" cy="3492500"/>
          </a:xfrm>
        </p:spPr>
      </p:sp>
      <p:sp>
        <p:nvSpPr>
          <p:cNvPr id="3" name="Notes Placeholder 2"/>
          <p:cNvSpPr>
            <a:spLocks noGrp="1"/>
          </p:cNvSpPr>
          <p:nvPr>
            <p:ph type="body" idx="1"/>
          </p:nvPr>
        </p:nvSpPr>
        <p:spPr/>
        <p:txBody>
          <a:bodyPr>
            <a:normAutofit fontScale="47500" lnSpcReduction="20000"/>
          </a:bodyPr>
          <a:lstStyle/>
          <a:p>
            <a:r>
              <a:rPr lang="en-US" sz="1200" b="1" u="sng" kern="1200" cap="all" dirty="0">
                <a:solidFill>
                  <a:schemeClr val="tx1"/>
                </a:solidFill>
                <a:effectLst/>
                <a:latin typeface="+mn-lt"/>
                <a:ea typeface="+mn-ea"/>
                <a:cs typeface="+mn-cs"/>
              </a:rPr>
              <a:t>BASE:	ALL qualified RESPONDENTS (q99/1)</a:t>
            </a:r>
          </a:p>
          <a:p>
            <a:r>
              <a:rPr lang="en-US" sz="1200" b="1" kern="1200" dirty="0">
                <a:solidFill>
                  <a:schemeClr val="tx1"/>
                </a:solidFill>
                <a:effectLst/>
                <a:latin typeface="+mn-lt"/>
                <a:ea typeface="+mn-ea"/>
                <a:cs typeface="+mn-cs"/>
              </a:rPr>
              <a:t>Q1000	</a:t>
            </a:r>
            <a:r>
              <a:rPr lang="en-US" sz="1200" kern="1200" dirty="0">
                <a:solidFill>
                  <a:schemeClr val="tx1"/>
                </a:solidFill>
                <a:effectLst/>
                <a:latin typeface="+mn-lt"/>
                <a:ea typeface="+mn-ea"/>
                <a:cs typeface="+mn-cs"/>
              </a:rPr>
              <a:t>The</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next few questions are to allow us to better understand you and your organization.</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is the approximate number of employees in your company, at all locations worldwide?  If you are unsure, please provide your best estimate.</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Less than 25 employees</a:t>
            </a:r>
          </a:p>
          <a:p>
            <a:pPr lvl="0"/>
            <a:r>
              <a:rPr lang="en-US" sz="1200" kern="1200" dirty="0">
                <a:solidFill>
                  <a:schemeClr val="tx1"/>
                </a:solidFill>
                <a:effectLst/>
                <a:latin typeface="+mn-lt"/>
                <a:ea typeface="+mn-ea"/>
                <a:cs typeface="+mn-cs"/>
              </a:rPr>
              <a:t>25 to 49 employees</a:t>
            </a:r>
          </a:p>
          <a:p>
            <a:pPr lvl="0"/>
            <a:r>
              <a:rPr lang="en-US" sz="1200" kern="1200" dirty="0">
                <a:solidFill>
                  <a:schemeClr val="tx1"/>
                </a:solidFill>
                <a:effectLst/>
                <a:latin typeface="+mn-lt"/>
                <a:ea typeface="+mn-ea"/>
                <a:cs typeface="+mn-cs"/>
              </a:rPr>
              <a:t>50 to 99 employees</a:t>
            </a:r>
          </a:p>
          <a:p>
            <a:pPr lvl="0"/>
            <a:r>
              <a:rPr lang="en-US" sz="1200" kern="1200" dirty="0">
                <a:solidFill>
                  <a:schemeClr val="tx1"/>
                </a:solidFill>
                <a:effectLst/>
                <a:latin typeface="+mn-lt"/>
                <a:ea typeface="+mn-ea"/>
                <a:cs typeface="+mn-cs"/>
              </a:rPr>
              <a:t>100 to 249 employees</a:t>
            </a:r>
          </a:p>
          <a:p>
            <a:pPr lvl="0"/>
            <a:r>
              <a:rPr lang="en-US" sz="1200" kern="1200" dirty="0">
                <a:solidFill>
                  <a:schemeClr val="tx1"/>
                </a:solidFill>
                <a:effectLst/>
                <a:latin typeface="+mn-lt"/>
                <a:ea typeface="+mn-ea"/>
                <a:cs typeface="+mn-cs"/>
              </a:rPr>
              <a:t>250 to 499 employees</a:t>
            </a:r>
          </a:p>
          <a:p>
            <a:pPr lvl="0"/>
            <a:r>
              <a:rPr lang="en-US" sz="1200" kern="1200" dirty="0">
                <a:solidFill>
                  <a:schemeClr val="tx1"/>
                </a:solidFill>
                <a:effectLst/>
                <a:latin typeface="+mn-lt"/>
                <a:ea typeface="+mn-ea"/>
                <a:cs typeface="+mn-cs"/>
              </a:rPr>
              <a:t>500 to 999 employees</a:t>
            </a:r>
          </a:p>
          <a:p>
            <a:pPr lvl="0"/>
            <a:r>
              <a:rPr lang="en-US" sz="1200" kern="1200" dirty="0">
                <a:solidFill>
                  <a:schemeClr val="tx1"/>
                </a:solidFill>
                <a:effectLst/>
                <a:latin typeface="+mn-lt"/>
                <a:ea typeface="+mn-ea"/>
                <a:cs typeface="+mn-cs"/>
              </a:rPr>
              <a:t>1,000 to 4,999 employees</a:t>
            </a:r>
          </a:p>
          <a:p>
            <a:pPr lvl="0"/>
            <a:r>
              <a:rPr lang="en-US" sz="1200" kern="1200" dirty="0">
                <a:solidFill>
                  <a:schemeClr val="tx1"/>
                </a:solidFill>
                <a:effectLst/>
                <a:latin typeface="+mn-lt"/>
                <a:ea typeface="+mn-ea"/>
                <a:cs typeface="+mn-cs"/>
              </a:rPr>
              <a:t>5,000 to 24,999 employees</a:t>
            </a:r>
          </a:p>
          <a:p>
            <a:pPr lvl="0"/>
            <a:r>
              <a:rPr lang="en-US" sz="1200" kern="1200" dirty="0">
                <a:solidFill>
                  <a:schemeClr val="tx1"/>
                </a:solidFill>
                <a:effectLst/>
                <a:latin typeface="+mn-lt"/>
                <a:ea typeface="+mn-ea"/>
                <a:cs typeface="+mn-cs"/>
              </a:rPr>
              <a:t>25,000 or more employees</a:t>
            </a:r>
          </a:p>
          <a:p>
            <a:r>
              <a:rPr lang="en-US" sz="1200" kern="1200" dirty="0">
                <a:solidFill>
                  <a:schemeClr val="tx1"/>
                </a:solidFill>
                <a:effectLst/>
                <a:latin typeface="+mn-lt"/>
                <a:ea typeface="+mn-ea"/>
                <a:cs typeface="+mn-cs"/>
              </a:rPr>
              <a:t>99	Not sure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u="sng" kern="1200" cap="all" dirty="0">
                <a:solidFill>
                  <a:schemeClr val="tx1"/>
                </a:solidFill>
                <a:effectLst/>
                <a:latin typeface="+mn-lt"/>
                <a:ea typeface="+mn-ea"/>
                <a:cs typeface="+mn-cs"/>
              </a:rPr>
              <a:t>BASE:	ALL qualified RESPONDENTS (q99/1)</a:t>
            </a:r>
          </a:p>
          <a:p>
            <a:r>
              <a:rPr lang="en-US" sz="1200" b="1" kern="1200" dirty="0">
                <a:solidFill>
                  <a:schemeClr val="tx1"/>
                </a:solidFill>
                <a:effectLst/>
                <a:latin typeface="+mn-lt"/>
                <a:ea typeface="+mn-ea"/>
                <a:cs typeface="+mn-cs"/>
              </a:rPr>
              <a:t>Q1005	</a:t>
            </a:r>
            <a:r>
              <a:rPr lang="en-US" sz="1200" kern="1200" dirty="0">
                <a:solidFill>
                  <a:schemeClr val="tx1"/>
                </a:solidFill>
                <a:effectLst/>
                <a:latin typeface="+mn-lt"/>
                <a:ea typeface="+mn-ea"/>
                <a:cs typeface="+mn-cs"/>
              </a:rPr>
              <a:t>What is your company’s approximate total annual revenue?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Less than $10 Million USD</a:t>
            </a:r>
          </a:p>
          <a:p>
            <a:pPr lvl="0"/>
            <a:r>
              <a:rPr lang="en-US" sz="1200" kern="1200" dirty="0">
                <a:solidFill>
                  <a:schemeClr val="tx1"/>
                </a:solidFill>
                <a:effectLst/>
                <a:latin typeface="+mn-lt"/>
                <a:ea typeface="+mn-ea"/>
                <a:cs typeface="+mn-cs"/>
              </a:rPr>
              <a:t>$10 Million to less than $100 Million USD</a:t>
            </a:r>
          </a:p>
          <a:p>
            <a:pPr lvl="0"/>
            <a:r>
              <a:rPr lang="en-US" sz="1200" kern="1200" dirty="0">
                <a:solidFill>
                  <a:schemeClr val="tx1"/>
                </a:solidFill>
                <a:effectLst/>
                <a:latin typeface="+mn-lt"/>
                <a:ea typeface="+mn-ea"/>
                <a:cs typeface="+mn-cs"/>
              </a:rPr>
              <a:t>$100 Million to less than $250 Million USD</a:t>
            </a:r>
          </a:p>
          <a:p>
            <a:pPr lvl="0"/>
            <a:r>
              <a:rPr lang="en-US" sz="1200" kern="1200" dirty="0">
                <a:solidFill>
                  <a:schemeClr val="tx1"/>
                </a:solidFill>
                <a:effectLst/>
                <a:latin typeface="+mn-lt"/>
                <a:ea typeface="+mn-ea"/>
                <a:cs typeface="+mn-cs"/>
              </a:rPr>
              <a:t>$250 Million to less than $500 Million USD</a:t>
            </a:r>
          </a:p>
          <a:p>
            <a:pPr lvl="0"/>
            <a:r>
              <a:rPr lang="en-US" sz="1200" kern="1200" dirty="0">
                <a:solidFill>
                  <a:schemeClr val="tx1"/>
                </a:solidFill>
                <a:effectLst/>
                <a:latin typeface="+mn-lt"/>
                <a:ea typeface="+mn-ea"/>
                <a:cs typeface="+mn-cs"/>
              </a:rPr>
              <a:t>$500 Million to less than $1 Billion USD</a:t>
            </a:r>
          </a:p>
          <a:p>
            <a:pPr lvl="0"/>
            <a:r>
              <a:rPr lang="en-US" sz="1200" kern="1200" dirty="0">
                <a:solidFill>
                  <a:schemeClr val="tx1"/>
                </a:solidFill>
                <a:effectLst/>
                <a:latin typeface="+mn-lt"/>
                <a:ea typeface="+mn-ea"/>
                <a:cs typeface="+mn-cs"/>
              </a:rPr>
              <a:t>$1 Billion to less than $2 Billion USD</a:t>
            </a:r>
          </a:p>
          <a:p>
            <a:pPr lvl="0"/>
            <a:r>
              <a:rPr lang="en-US" sz="1200" kern="1200" dirty="0">
                <a:solidFill>
                  <a:schemeClr val="tx1"/>
                </a:solidFill>
                <a:effectLst/>
                <a:latin typeface="+mn-lt"/>
                <a:ea typeface="+mn-ea"/>
                <a:cs typeface="+mn-cs"/>
              </a:rPr>
              <a:t>$2 Billion to less than $3 Billion USD</a:t>
            </a:r>
          </a:p>
          <a:p>
            <a:pPr lvl="0"/>
            <a:r>
              <a:rPr lang="en-US" sz="1200" kern="1200" dirty="0">
                <a:solidFill>
                  <a:schemeClr val="tx1"/>
                </a:solidFill>
                <a:effectLst/>
                <a:latin typeface="+mn-lt"/>
                <a:ea typeface="+mn-ea"/>
                <a:cs typeface="+mn-cs"/>
              </a:rPr>
              <a:t>$3 Billion to less than $5 Billion USD</a:t>
            </a:r>
          </a:p>
          <a:p>
            <a:pPr lvl="0"/>
            <a:r>
              <a:rPr lang="en-US" sz="1200" kern="1200" dirty="0">
                <a:solidFill>
                  <a:schemeClr val="tx1"/>
                </a:solidFill>
                <a:effectLst/>
                <a:latin typeface="+mn-lt"/>
                <a:ea typeface="+mn-ea"/>
                <a:cs typeface="+mn-cs"/>
              </a:rPr>
              <a:t>$5 Billion to less than $8 Billion USD</a:t>
            </a:r>
          </a:p>
          <a:p>
            <a:pPr lvl="0"/>
            <a:r>
              <a:rPr lang="en-US" sz="1200" kern="1200" dirty="0">
                <a:solidFill>
                  <a:schemeClr val="tx1"/>
                </a:solidFill>
                <a:effectLst/>
                <a:latin typeface="+mn-lt"/>
                <a:ea typeface="+mn-ea"/>
                <a:cs typeface="+mn-cs"/>
              </a:rPr>
              <a:t>$8 Billion to less than $10 Billion USD</a:t>
            </a:r>
          </a:p>
          <a:p>
            <a:pPr lvl="0"/>
            <a:r>
              <a:rPr lang="en-US" sz="1200" kern="1200" dirty="0">
                <a:solidFill>
                  <a:schemeClr val="tx1"/>
                </a:solidFill>
                <a:effectLst/>
                <a:latin typeface="+mn-lt"/>
                <a:ea typeface="+mn-ea"/>
                <a:cs typeface="+mn-cs"/>
              </a:rPr>
              <a:t>$10 Billion or more</a:t>
            </a:r>
          </a:p>
          <a:p>
            <a:pPr lvl="0"/>
            <a:r>
              <a:rPr lang="en-US" sz="1200" kern="1200" dirty="0">
                <a:solidFill>
                  <a:schemeClr val="tx1"/>
                </a:solidFill>
                <a:effectLst/>
                <a:latin typeface="+mn-lt"/>
                <a:ea typeface="+mn-ea"/>
                <a:cs typeface="+mn-cs"/>
              </a:rPr>
              <a:t>Not sure</a:t>
            </a:r>
          </a:p>
          <a:p>
            <a:r>
              <a:rPr lang="en-US" sz="1200" b="1" u="none" strike="noStrike" kern="1200" cap="all" dirty="0">
                <a:solidFill>
                  <a:schemeClr val="tx1"/>
                </a:solidFill>
                <a:effectLst/>
                <a:latin typeface="+mn-lt"/>
                <a:ea typeface="+mn-ea"/>
                <a:cs typeface="+mn-cs"/>
              </a:rPr>
              <a:t> </a:t>
            </a:r>
            <a:endParaRPr lang="en-US" sz="1200" b="1" u="sng" kern="1200" cap="all" dirty="0">
              <a:solidFill>
                <a:schemeClr val="tx1"/>
              </a:solidFill>
              <a:effectLst/>
              <a:latin typeface="+mn-lt"/>
              <a:ea typeface="+mn-ea"/>
              <a:cs typeface="+mn-cs"/>
            </a:endParaRPr>
          </a:p>
          <a:p>
            <a:r>
              <a:rPr lang="en-US" sz="1200" b="0" u="none" strike="noStrike" kern="1200" cap="all" dirty="0">
                <a:solidFill>
                  <a:schemeClr val="tx1"/>
                </a:solidFill>
                <a:effectLst/>
                <a:latin typeface="+mn-lt"/>
                <a:ea typeface="+mn-ea"/>
                <a:cs typeface="+mn-cs"/>
              </a:rPr>
              <a:t>[BANK q1010 AND q1015]</a:t>
            </a:r>
            <a:endParaRPr lang="en-US" sz="1200" b="1" u="sng" kern="1200" cap="all" dirty="0">
              <a:solidFill>
                <a:schemeClr val="tx1"/>
              </a:solidFill>
              <a:effectLst/>
              <a:latin typeface="+mn-lt"/>
              <a:ea typeface="+mn-ea"/>
              <a:cs typeface="+mn-cs"/>
            </a:endParaRPr>
          </a:p>
          <a:p>
            <a:r>
              <a:rPr lang="en-US" sz="1200" b="1" u="sng" kern="1200" cap="all" dirty="0">
                <a:solidFill>
                  <a:schemeClr val="tx1"/>
                </a:solidFill>
                <a:effectLst/>
                <a:latin typeface="+mn-lt"/>
                <a:ea typeface="+mn-ea"/>
                <a:cs typeface="+mn-cs"/>
              </a:rPr>
              <a:t>BASE:	ALL qualified RESPONDENTS (q99/1)</a:t>
            </a:r>
          </a:p>
          <a:p>
            <a:r>
              <a:rPr lang="en-US" sz="1200" b="1" kern="1200" dirty="0">
                <a:solidFill>
                  <a:schemeClr val="tx1"/>
                </a:solidFill>
                <a:effectLst/>
                <a:latin typeface="+mn-lt"/>
                <a:ea typeface="+mn-ea"/>
                <a:cs typeface="+mn-cs"/>
              </a:rPr>
              <a:t>Q1010	 </a:t>
            </a:r>
            <a:r>
              <a:rPr lang="en-US" sz="1200" kern="1200" dirty="0">
                <a:solidFill>
                  <a:schemeClr val="tx1"/>
                </a:solidFill>
                <a:effectLst/>
                <a:latin typeface="+mn-lt"/>
                <a:ea typeface="+mn-ea"/>
                <a:cs typeface="+mn-cs"/>
              </a:rPr>
              <a:t>Which one of the following best describes the type of business on which your company </a:t>
            </a:r>
            <a:r>
              <a:rPr lang="en-US" sz="1200" b="1" kern="1200" dirty="0">
                <a:solidFill>
                  <a:schemeClr val="tx1"/>
                </a:solidFill>
                <a:effectLst/>
                <a:latin typeface="+mn-lt"/>
                <a:ea typeface="+mn-ea"/>
                <a:cs typeface="+mn-cs"/>
              </a:rPr>
              <a:t>focuses</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Business to Business sales (B2B)</a:t>
            </a:r>
          </a:p>
          <a:p>
            <a:r>
              <a:rPr lang="en-US" sz="1200" kern="1200" dirty="0">
                <a:solidFill>
                  <a:schemeClr val="tx1"/>
                </a:solidFill>
                <a:effectLst/>
                <a:latin typeface="+mn-lt"/>
                <a:ea typeface="+mn-ea"/>
                <a:cs typeface="+mn-cs"/>
              </a:rPr>
              <a:t>2	Business to Consumer sales (B2C)</a:t>
            </a:r>
          </a:p>
          <a:p>
            <a:r>
              <a:rPr lang="en-US" sz="1200" kern="1200" dirty="0">
                <a:solidFill>
                  <a:schemeClr val="tx1"/>
                </a:solidFill>
                <a:effectLst/>
                <a:latin typeface="+mn-lt"/>
                <a:ea typeface="+mn-ea"/>
                <a:cs typeface="+mn-cs"/>
              </a:rPr>
              <a:t>3	Business to Government/Public Sector</a:t>
            </a:r>
          </a:p>
          <a:p>
            <a:r>
              <a:rPr lang="en-US" sz="1200" kern="1200" dirty="0">
                <a:solidFill>
                  <a:schemeClr val="tx1"/>
                </a:solidFill>
                <a:effectLst/>
                <a:latin typeface="+mn-lt"/>
                <a:ea typeface="+mn-ea"/>
                <a:cs typeface="+mn-cs"/>
              </a:rPr>
              <a:t>5	Business to Non Profit</a:t>
            </a:r>
          </a:p>
          <a:p>
            <a:r>
              <a:rPr lang="en-US" sz="1200" kern="1200" dirty="0">
                <a:solidFill>
                  <a:schemeClr val="tx1"/>
                </a:solidFill>
                <a:effectLst/>
                <a:latin typeface="+mn-lt"/>
                <a:ea typeface="+mn-ea"/>
                <a:cs typeface="+mn-cs"/>
              </a:rPr>
              <a:t>4	Some combination of the above </a:t>
            </a:r>
          </a:p>
          <a:p>
            <a:r>
              <a:rPr lang="en-US" sz="1200" b="1" u="none" strike="noStrike" kern="1200" cap="all" dirty="0">
                <a:solidFill>
                  <a:schemeClr val="tx1"/>
                </a:solidFill>
                <a:effectLst/>
                <a:latin typeface="+mn-lt"/>
                <a:ea typeface="+mn-ea"/>
                <a:cs typeface="+mn-cs"/>
              </a:rPr>
              <a:t> </a:t>
            </a:r>
            <a:endParaRPr lang="en-US" sz="1200" b="1" u="sng" kern="1200" cap="all" dirty="0">
              <a:solidFill>
                <a:schemeClr val="tx1"/>
              </a:solidFill>
              <a:effectLst/>
              <a:latin typeface="+mn-lt"/>
              <a:ea typeface="+mn-ea"/>
              <a:cs typeface="+mn-cs"/>
            </a:endParaRPr>
          </a:p>
          <a:p>
            <a:r>
              <a:rPr lang="en-US" sz="1200" b="1" u="sng" kern="1200" cap="all" dirty="0">
                <a:solidFill>
                  <a:schemeClr val="tx1"/>
                </a:solidFill>
                <a:effectLst/>
                <a:latin typeface="+mn-lt"/>
                <a:ea typeface="+mn-ea"/>
                <a:cs typeface="+mn-cs"/>
              </a:rPr>
              <a:t>BASE:	all respondents</a:t>
            </a:r>
          </a:p>
          <a:p>
            <a:r>
              <a:rPr lang="en-US" sz="1200" b="1" kern="1200" dirty="0">
                <a:solidFill>
                  <a:schemeClr val="tx1"/>
                </a:solidFill>
                <a:effectLst/>
                <a:latin typeface="+mn-lt"/>
                <a:ea typeface="+mn-ea"/>
                <a:cs typeface="+mn-cs"/>
              </a:rPr>
              <a:t>Q635</a:t>
            </a:r>
            <a:r>
              <a:rPr lang="en-US" sz="1200" kern="1200" dirty="0">
                <a:solidFill>
                  <a:schemeClr val="tx1"/>
                </a:solidFill>
                <a:effectLst/>
                <a:latin typeface="+mn-lt"/>
                <a:ea typeface="+mn-ea"/>
                <a:cs typeface="+mn-cs"/>
              </a:rPr>
              <a:t>	In which of the following regions does your company conduct business?     Please select all that apply.</a:t>
            </a:r>
          </a:p>
          <a:p>
            <a:r>
              <a:rPr lang="en-US" sz="1200" kern="1200" dirty="0">
                <a:solidFill>
                  <a:schemeClr val="tx1"/>
                </a:solidFill>
                <a:effectLst/>
                <a:latin typeface="+mn-lt"/>
                <a:ea typeface="+mn-ea"/>
                <a:cs typeface="+mn-cs"/>
              </a:rPr>
              <a:t>	[MULTIPLE MENTIONS ALLOWED]</a:t>
            </a:r>
          </a:p>
          <a:p>
            <a:pPr lvl="0"/>
            <a:r>
              <a:rPr lang="en-US" sz="1200" kern="1200" dirty="0">
                <a:solidFill>
                  <a:schemeClr val="tx1"/>
                </a:solidFill>
                <a:effectLst/>
                <a:latin typeface="+mn-lt"/>
                <a:ea typeface="+mn-ea"/>
                <a:cs typeface="+mn-cs"/>
              </a:rPr>
              <a:t>East Asia &amp; Pacific</a:t>
            </a:r>
          </a:p>
          <a:p>
            <a:pPr lvl="0"/>
            <a:r>
              <a:rPr lang="en-US" sz="1200" kern="1200" dirty="0">
                <a:solidFill>
                  <a:schemeClr val="tx1"/>
                </a:solidFill>
                <a:effectLst/>
                <a:latin typeface="+mn-lt"/>
                <a:ea typeface="+mn-ea"/>
                <a:cs typeface="+mn-cs"/>
              </a:rPr>
              <a:t>Europe:  European Union</a:t>
            </a:r>
          </a:p>
          <a:p>
            <a:pPr lvl="0"/>
            <a:r>
              <a:rPr lang="en-US" sz="1200" kern="1200" dirty="0">
                <a:solidFill>
                  <a:schemeClr val="tx1"/>
                </a:solidFill>
                <a:effectLst/>
                <a:latin typeface="+mn-lt"/>
                <a:ea typeface="+mn-ea"/>
                <a:cs typeface="+mn-cs"/>
              </a:rPr>
              <a:t>Europe:  Non-European Union</a:t>
            </a:r>
          </a:p>
          <a:p>
            <a:pPr lvl="0"/>
            <a:r>
              <a:rPr lang="en-US" sz="1200" kern="1200" dirty="0">
                <a:solidFill>
                  <a:schemeClr val="tx1"/>
                </a:solidFill>
                <a:effectLst/>
                <a:latin typeface="+mn-lt"/>
                <a:ea typeface="+mn-ea"/>
                <a:cs typeface="+mn-cs"/>
              </a:rPr>
              <a:t>Europe:  Russia &amp; CIS</a:t>
            </a:r>
          </a:p>
          <a:p>
            <a:pPr lvl="0"/>
            <a:r>
              <a:rPr lang="en-US" sz="1200" kern="1200" dirty="0">
                <a:solidFill>
                  <a:schemeClr val="tx1"/>
                </a:solidFill>
                <a:effectLst/>
                <a:latin typeface="+mn-lt"/>
                <a:ea typeface="+mn-ea"/>
                <a:cs typeface="+mn-cs"/>
              </a:rPr>
              <a:t>Latin America, Caribbean, or Mexico</a:t>
            </a:r>
          </a:p>
          <a:p>
            <a:pPr lvl="0"/>
            <a:r>
              <a:rPr lang="en-US" sz="1200" kern="1200" dirty="0">
                <a:solidFill>
                  <a:schemeClr val="tx1"/>
                </a:solidFill>
                <a:effectLst/>
                <a:latin typeface="+mn-lt"/>
                <a:ea typeface="+mn-ea"/>
                <a:cs typeface="+mn-cs"/>
              </a:rPr>
              <a:t>Middle East &amp; North Africa</a:t>
            </a:r>
          </a:p>
          <a:p>
            <a:pPr lvl="0"/>
            <a:r>
              <a:rPr lang="en-US" sz="1200" kern="1200" dirty="0">
                <a:solidFill>
                  <a:schemeClr val="tx1"/>
                </a:solidFill>
                <a:effectLst/>
                <a:latin typeface="+mn-lt"/>
                <a:ea typeface="+mn-ea"/>
                <a:cs typeface="+mn-cs"/>
              </a:rPr>
              <a:t>North America (US &amp; Canada)</a:t>
            </a:r>
          </a:p>
          <a:p>
            <a:pPr lvl="0"/>
            <a:r>
              <a:rPr lang="en-US" sz="1200" kern="1200" dirty="0">
                <a:solidFill>
                  <a:schemeClr val="tx1"/>
                </a:solidFill>
                <a:effectLst/>
                <a:latin typeface="+mn-lt"/>
                <a:ea typeface="+mn-ea"/>
                <a:cs typeface="+mn-cs"/>
              </a:rPr>
              <a:t>South Asia</a:t>
            </a:r>
          </a:p>
          <a:p>
            <a:pPr lvl="0"/>
            <a:r>
              <a:rPr lang="en-US" sz="1200" kern="1200" dirty="0">
                <a:solidFill>
                  <a:schemeClr val="tx1"/>
                </a:solidFill>
                <a:effectLst/>
                <a:latin typeface="+mn-lt"/>
                <a:ea typeface="+mn-ea"/>
                <a:cs typeface="+mn-cs"/>
              </a:rPr>
              <a:t>Sub-Saharan Africa</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D15983-A45F-4BAB-B9D2-9002C95F3F6C}" type="slidenum">
              <a:rPr lang="en-US" smtClean="0"/>
              <a:pPr/>
              <a:t>4</a:t>
            </a:fld>
            <a:endParaRPr lang="en-US" dirty="0"/>
          </a:p>
        </p:txBody>
      </p:sp>
    </p:spTree>
    <p:extLst>
      <p:ext uri="{BB962C8B-B14F-4D97-AF65-F5344CB8AC3E}">
        <p14:creationId xmlns:p14="http://schemas.microsoft.com/office/powerpoint/2010/main" val="70618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6FB282-2B32-B345-855E-C79884410D23}" type="slidenum">
              <a:rPr lang="en-US" smtClean="0"/>
              <a:t>10</a:t>
            </a:fld>
            <a:endParaRPr lang="en-US" dirty="0"/>
          </a:p>
        </p:txBody>
      </p:sp>
    </p:spTree>
    <p:extLst>
      <p:ext uri="{BB962C8B-B14F-4D97-AF65-F5344CB8AC3E}">
        <p14:creationId xmlns:p14="http://schemas.microsoft.com/office/powerpoint/2010/main" val="375516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EB72FC-FB5D-8C43-ABC7-6B126BC42CF6}" type="datetime1">
              <a:rPr lang="en-US" smtClean="0"/>
              <a:t>10/31/17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57395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B033B6-9334-1B4E-A7EA-5BA7B8A83B1F}" type="datetime1">
              <a:rPr lang="en-US" smtClean="0"/>
              <a:t>10/31/17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268972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FB65D-5BA7-A641-8645-A180F446F61C}" type="datetime1">
              <a:rPr lang="en-US" smtClean="0"/>
              <a:t>10/31/17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60775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594360" y="633985"/>
            <a:ext cx="8166672" cy="571500"/>
          </a:xfrm>
        </p:spPr>
        <p:txBody>
          <a:bodyPr wrap="square">
            <a:noAutofit/>
          </a:bodyPr>
          <a:lstStyle>
            <a:lvl1pPr>
              <a:defRPr baseline="0">
                <a:solidFill>
                  <a:srgbClr val="009DD9"/>
                </a:solidFill>
              </a:defRPr>
            </a:lvl1pPr>
          </a:lstStyle>
          <a:p>
            <a:r>
              <a:rPr lang="en-US" dirty="0"/>
              <a:t>CLICK TO EDIT MASTER TITLE STYLE</a:t>
            </a:r>
          </a:p>
        </p:txBody>
      </p:sp>
      <p:sp>
        <p:nvSpPr>
          <p:cNvPr id="8" name="Text Placeholder 2"/>
          <p:cNvSpPr>
            <a:spLocks noGrp="1"/>
          </p:cNvSpPr>
          <p:nvPr>
            <p:ph type="body" idx="13"/>
          </p:nvPr>
        </p:nvSpPr>
        <p:spPr>
          <a:xfrm>
            <a:off x="594360" y="1243585"/>
            <a:ext cx="8160322" cy="315119"/>
          </a:xfrm>
        </p:spPr>
        <p:txBody>
          <a:bodyPr wrap="square" tIns="0" bIns="0" anchor="t" anchorCtr="0"/>
          <a:lstStyle>
            <a:lvl1pPr marL="0" indent="0">
              <a:spcBef>
                <a:spcPts val="0"/>
              </a:spcBef>
              <a:buNone/>
              <a:defRPr sz="1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2"/>
          <p:cNvSpPr>
            <a:spLocks noGrp="1"/>
          </p:cNvSpPr>
          <p:nvPr>
            <p:ph type="body" idx="15"/>
          </p:nvPr>
        </p:nvSpPr>
        <p:spPr>
          <a:xfrm>
            <a:off x="594359" y="6373368"/>
            <a:ext cx="8165592" cy="365760"/>
          </a:xfrm>
        </p:spPr>
        <p:txBody>
          <a:bodyPr wrap="square" tIns="0" bIns="0" anchor="b" anchorCtr="0"/>
          <a:lstStyle>
            <a:lvl1pPr marL="0" indent="0">
              <a:spcBef>
                <a:spcPts val="60"/>
              </a:spcBef>
              <a:buNone/>
              <a:defRPr sz="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242746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9BC37D-8F57-5845-A16F-B64DA682F2DB}" type="datetime1">
              <a:rPr lang="en-US" smtClean="0"/>
              <a:t>10/31/17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99576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024AF-4D80-264E-A386-FEDB17929174}" type="datetime1">
              <a:rPr lang="en-US" smtClean="0"/>
              <a:t>10/31/17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3362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D53D74-9693-5A42-8010-5B3999954938}" type="datetime1">
              <a:rPr lang="en-US" smtClean="0"/>
              <a:t>10/31/17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76898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CF15B9-F942-1640-ADBE-BBC4752EADA7}" type="datetime1">
              <a:rPr lang="en-US" smtClean="0"/>
              <a:t>10/31/17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91918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83DCD0-C3BD-C941-BFAF-351C33583C6B}" type="datetime1">
              <a:rPr lang="en-US" smtClean="0"/>
              <a:t>10/31/17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8043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A82DA-9FB0-DE49-95C7-1DD12554C6DA}" type="datetime1">
              <a:rPr lang="en-US" smtClean="0"/>
              <a:t>10/31/17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882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C88F73-5599-A34E-B527-4D2849047919}" type="datetime1">
              <a:rPr lang="en-US" smtClean="0"/>
              <a:t>10/31/17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46914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494A07-D285-A445-A92F-83A94FD402AA}" type="datetime1">
              <a:rPr lang="en-US" smtClean="0"/>
              <a:t>10/31/17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37759650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BC07F-7753-7344-B243-CD77DE9F0AB5}" type="datetime1">
              <a:rPr lang="en-US" smtClean="0"/>
              <a:t>10/31/17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AE48-D055-4DA4-BA50-B28B09577358}" type="slidenum">
              <a:rPr lang="en-US" smtClean="0"/>
              <a:pPr/>
              <a:t>‹#›</a:t>
            </a:fld>
            <a:endParaRPr lang="en-US" dirty="0"/>
          </a:p>
        </p:txBody>
      </p:sp>
      <p:pic>
        <p:nvPicPr>
          <p:cNvPr id="8" name="Picture 7" descr="inta_slide_4x3.jpg"/>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63440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hyperlink" Target="mailto:lschulman@int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5" Type="http://schemas.openxmlformats.org/officeDocument/2006/relationships/image" Target="../media/image4.png"/><Relationship Id="rId6" Type="http://schemas.microsoft.com/office/2007/relationships/hdphoto" Target="../media/hdphoto2.wdp"/><Relationship Id="rId7"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p:txBody>
          <a:bodyPr>
            <a:noAutofit/>
          </a:bodyPr>
          <a:lstStyle/>
          <a:p>
            <a:r>
              <a:rPr lang="en-US" sz="3600" b="1" dirty="0">
                <a:solidFill>
                  <a:srgbClr val="D45E12"/>
                </a:solidFill>
              </a:rPr>
              <a:t>New gTLD Impact Study:</a:t>
            </a:r>
            <a:br>
              <a:rPr lang="en-US" sz="3600" b="1" dirty="0">
                <a:solidFill>
                  <a:srgbClr val="D45E12"/>
                </a:solidFill>
              </a:rPr>
            </a:br>
            <a:r>
              <a:rPr lang="en-US" sz="3600" b="1" dirty="0">
                <a:solidFill>
                  <a:srgbClr val="D45E12"/>
                </a:solidFill>
              </a:rPr>
              <a:t/>
            </a:r>
            <a:br>
              <a:rPr lang="en-US" sz="3600" b="1" dirty="0">
                <a:solidFill>
                  <a:srgbClr val="D45E12"/>
                </a:solidFill>
              </a:rPr>
            </a:br>
            <a:r>
              <a:rPr lang="en-US" sz="3600" b="1" dirty="0">
                <a:solidFill>
                  <a:srgbClr val="D45E12"/>
                </a:solidFill>
              </a:rPr>
              <a:t>Report to ICANN Governmental Advisory Committee</a:t>
            </a:r>
          </a:p>
        </p:txBody>
      </p:sp>
      <p:sp>
        <p:nvSpPr>
          <p:cNvPr id="3" name="Subtitle 2"/>
          <p:cNvSpPr>
            <a:spLocks noGrp="1"/>
          </p:cNvSpPr>
          <p:nvPr>
            <p:ph type="subTitle" idx="1"/>
          </p:nvPr>
        </p:nvSpPr>
        <p:spPr>
          <a:xfrm>
            <a:off x="1371600" y="3496650"/>
            <a:ext cx="6400800" cy="1752600"/>
          </a:xfrm>
        </p:spPr>
        <p:txBody>
          <a:bodyPr>
            <a:normAutofit fontScale="92500" lnSpcReduction="20000"/>
          </a:bodyPr>
          <a:lstStyle/>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r>
              <a:rPr lang="en-US" sz="2400" dirty="0">
                <a:solidFill>
                  <a:schemeClr val="tx1">
                    <a:lumMod val="65000"/>
                    <a:lumOff val="35000"/>
                  </a:schemeClr>
                </a:solidFill>
              </a:rPr>
              <a:t>October 31, 2017</a:t>
            </a:r>
          </a:p>
        </p:txBody>
      </p:sp>
    </p:spTree>
    <p:extLst>
      <p:ext uri="{BB962C8B-B14F-4D97-AF65-F5344CB8AC3E}">
        <p14:creationId xmlns:p14="http://schemas.microsoft.com/office/powerpoint/2010/main" val="135020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6"/>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Why Is This Important For GAC?</a:t>
            </a:r>
          </a:p>
        </p:txBody>
      </p:sp>
      <p:sp>
        <p:nvSpPr>
          <p:cNvPr id="5" name="Subtitle 2"/>
          <p:cNvSpPr txBox="1">
            <a:spLocks/>
          </p:cNvSpPr>
          <p:nvPr/>
        </p:nvSpPr>
        <p:spPr>
          <a:xfrm>
            <a:off x="657269" y="1135885"/>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4294967295"/>
          </p:nvPr>
        </p:nvSpPr>
        <p:spPr>
          <a:xfrm>
            <a:off x="7024255" y="1"/>
            <a:ext cx="2133600" cy="365125"/>
          </a:xfrm>
          <a:prstGeom prst="rect">
            <a:avLst/>
          </a:prstGeom>
        </p:spPr>
        <p:txBody>
          <a:bodyPr/>
          <a:lstStyle/>
          <a:p>
            <a:fld id="{8631AE48-D055-4DA4-BA50-B28B09577358}" type="slidenum">
              <a:rPr lang="en-US" smtClean="0"/>
              <a:pPr/>
              <a:t>10</a:t>
            </a:fld>
            <a:endParaRPr lang="en-US" dirty="0"/>
          </a:p>
        </p:txBody>
      </p:sp>
      <p:sp>
        <p:nvSpPr>
          <p:cNvPr id="3" name="Rectangle 2"/>
          <p:cNvSpPr/>
          <p:nvPr/>
        </p:nvSpPr>
        <p:spPr>
          <a:xfrm>
            <a:off x="995882" y="1194619"/>
            <a:ext cx="7095174" cy="6324808"/>
          </a:xfrm>
          <a:prstGeom prst="rect">
            <a:avLst/>
          </a:prstGeom>
        </p:spPr>
        <p:txBody>
          <a:bodyPr wrap="square">
            <a:spAutoFit/>
          </a:bodyPr>
          <a:lstStyle/>
          <a:p>
            <a:pPr marL="342900" indent="-342900">
              <a:buFont typeface="Arial" panose="020B0604020202020204" pitchFamily="34" charset="0"/>
              <a:buChar char="•"/>
            </a:pPr>
            <a:endParaRPr lang="en-US" sz="2400" dirty="0">
              <a:solidFill>
                <a:schemeClr val="tx1">
                  <a:lumMod val="65000"/>
                  <a:lumOff val="35000"/>
                </a:schemeClr>
              </a:solidFill>
            </a:endParaRPr>
          </a:p>
          <a:p>
            <a:pPr marL="342900" indent="-342900">
              <a:buFont typeface="Arial" panose="020B0604020202020204" pitchFamily="34" charset="0"/>
              <a:buChar char="•"/>
            </a:pPr>
            <a:r>
              <a:rPr lang="en-US" sz="2400" dirty="0">
                <a:solidFill>
                  <a:schemeClr val="tx1">
                    <a:lumMod val="65000"/>
                    <a:lumOff val="35000"/>
                  </a:schemeClr>
                </a:solidFill>
              </a:rPr>
              <a:t>Trademark protection and consumer protection are complimentary principles because they promote strong economies and prevent fraud, abuse and harm to consumers.</a:t>
            </a:r>
          </a:p>
          <a:p>
            <a:pPr marL="342900" indent="-342900">
              <a:buFont typeface="Arial" panose="020B0604020202020204" pitchFamily="34" charset="0"/>
              <a:buChar char="•"/>
            </a:pPr>
            <a:endParaRPr lang="en-US" sz="2400" dirty="0">
              <a:solidFill>
                <a:schemeClr val="tx1">
                  <a:lumMod val="65000"/>
                  <a:lumOff val="35000"/>
                </a:schemeClr>
              </a:solidFill>
            </a:endParaRPr>
          </a:p>
          <a:p>
            <a:pPr marL="342900" indent="-342900">
              <a:buFont typeface="Arial" panose="020B0604020202020204" pitchFamily="34" charset="0"/>
              <a:buChar char="•"/>
            </a:pPr>
            <a:r>
              <a:rPr lang="en-US" sz="2400" dirty="0">
                <a:solidFill>
                  <a:schemeClr val="tx1">
                    <a:lumMod val="65000"/>
                    <a:lumOff val="35000"/>
                  </a:schemeClr>
                </a:solidFill>
              </a:rPr>
              <a:t>RPMs, especially the UDRP, can be very effective in removing the worst cases of consumer fraud relatively quickly.</a:t>
            </a:r>
          </a:p>
          <a:p>
            <a:pPr marL="342900" indent="-342900">
              <a:buFont typeface="Arial" panose="020B0604020202020204" pitchFamily="34" charset="0"/>
              <a:buChar char="•"/>
            </a:pPr>
            <a:endParaRPr lang="en-US" sz="2400" dirty="0">
              <a:solidFill>
                <a:schemeClr val="tx1">
                  <a:lumMod val="65000"/>
                  <a:lumOff val="35000"/>
                </a:schemeClr>
              </a:solidFill>
            </a:endParaRPr>
          </a:p>
          <a:p>
            <a:pPr marL="342900" indent="-342900">
              <a:buFont typeface="Arial" panose="020B0604020202020204" pitchFamily="34" charset="0"/>
              <a:buChar char="•"/>
            </a:pPr>
            <a:r>
              <a:rPr lang="en-US" sz="2400" dirty="0">
                <a:solidFill>
                  <a:schemeClr val="tx1">
                    <a:lumMod val="65000"/>
                    <a:lumOff val="35000"/>
                  </a:schemeClr>
                </a:solidFill>
              </a:rPr>
              <a:t>Rising costs matter if limited funds are diverted by an ever increasing new gTLD landscape.  More fraud and abuse will go unchecked and less innovation will be achieved.</a:t>
            </a:r>
          </a:p>
          <a:p>
            <a:pPr marL="342900" indent="-342900">
              <a:buFont typeface="Arial" panose="020B0604020202020204" pitchFamily="34" charset="0"/>
              <a:buChar char="•"/>
            </a:pPr>
            <a:endParaRPr lang="en-US" sz="2400" dirty="0">
              <a:solidFill>
                <a:schemeClr val="tx1">
                  <a:lumMod val="65000"/>
                  <a:lumOff val="35000"/>
                </a:schemeClr>
              </a:solidFill>
            </a:endParaRPr>
          </a:p>
          <a:p>
            <a:pPr marL="342900" indent="-342900" algn="l">
              <a:buFont typeface="Arial" panose="020B0604020202020204" pitchFamily="34" charset="0"/>
              <a:buChar char="•"/>
            </a:pPr>
            <a:endParaRPr lang="en-US" sz="2400" dirty="0">
              <a:solidFill>
                <a:schemeClr val="tx1">
                  <a:lumMod val="65000"/>
                  <a:lumOff val="35000"/>
                </a:schemeClr>
              </a:solidFill>
            </a:endParaRPr>
          </a:p>
          <a:p>
            <a:pPr marL="342900" indent="-342900" algn="l">
              <a:buFont typeface="Arial" panose="020B0604020202020204" pitchFamily="34" charset="0"/>
              <a:buChar char="•"/>
            </a:pPr>
            <a:endParaRPr lang="en-US" sz="1000" dirty="0">
              <a:solidFill>
                <a:schemeClr val="tx1">
                  <a:lumMod val="65000"/>
                  <a:lumOff val="35000"/>
                </a:schemeClr>
              </a:solidFill>
            </a:endParaRPr>
          </a:p>
          <a:p>
            <a:pPr algn="l"/>
            <a:endParaRPr lang="en-US" sz="1100" dirty="0">
              <a:solidFill>
                <a:schemeClr val="tx1">
                  <a:lumMod val="65000"/>
                  <a:lumOff val="35000"/>
                </a:schemeClr>
              </a:solidFill>
            </a:endParaRPr>
          </a:p>
        </p:txBody>
      </p:sp>
    </p:spTree>
    <p:extLst>
      <p:ext uri="{BB962C8B-B14F-4D97-AF65-F5344CB8AC3E}">
        <p14:creationId xmlns:p14="http://schemas.microsoft.com/office/powerpoint/2010/main" val="303237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6"/>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Next Step: Talk to Your National Intellectual Property Offices</a:t>
            </a:r>
          </a:p>
        </p:txBody>
      </p:sp>
      <p:sp>
        <p:nvSpPr>
          <p:cNvPr id="5" name="Subtitle 2"/>
          <p:cNvSpPr txBox="1">
            <a:spLocks/>
          </p:cNvSpPr>
          <p:nvPr/>
        </p:nvSpPr>
        <p:spPr>
          <a:xfrm>
            <a:off x="657269" y="1135885"/>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4294967295"/>
          </p:nvPr>
        </p:nvSpPr>
        <p:spPr>
          <a:xfrm>
            <a:off x="7024255" y="1"/>
            <a:ext cx="2133600" cy="365125"/>
          </a:xfrm>
          <a:prstGeom prst="rect">
            <a:avLst/>
          </a:prstGeom>
        </p:spPr>
        <p:txBody>
          <a:bodyPr/>
          <a:lstStyle/>
          <a:p>
            <a:fld id="{8631AE48-D055-4DA4-BA50-B28B09577358}" type="slidenum">
              <a:rPr lang="en-US" smtClean="0"/>
              <a:pPr/>
              <a:t>11</a:t>
            </a:fld>
            <a:endParaRPr lang="en-US" dirty="0"/>
          </a:p>
        </p:txBody>
      </p:sp>
      <p:sp>
        <p:nvSpPr>
          <p:cNvPr id="3" name="Rectangle 2"/>
          <p:cNvSpPr/>
          <p:nvPr/>
        </p:nvSpPr>
        <p:spPr>
          <a:xfrm>
            <a:off x="995882" y="1194619"/>
            <a:ext cx="7095174" cy="5955476"/>
          </a:xfrm>
          <a:prstGeom prst="rect">
            <a:avLst/>
          </a:prstGeom>
        </p:spPr>
        <p:txBody>
          <a:bodyPr wrap="square">
            <a:spAutoFit/>
          </a:bodyPr>
          <a:lstStyle/>
          <a:p>
            <a:pPr marL="342900" indent="-342900">
              <a:buFont typeface="Arial" panose="020B0604020202020204" pitchFamily="34" charset="0"/>
              <a:buChar char="•"/>
            </a:pPr>
            <a:endParaRPr lang="en-US" sz="2400" dirty="0">
              <a:solidFill>
                <a:schemeClr val="tx1">
                  <a:lumMod val="65000"/>
                  <a:lumOff val="35000"/>
                </a:schemeClr>
              </a:solidFill>
            </a:endParaRPr>
          </a:p>
          <a:p>
            <a:endParaRPr lang="en-US" sz="2400" dirty="0">
              <a:solidFill>
                <a:schemeClr val="tx1">
                  <a:lumMod val="65000"/>
                  <a:lumOff val="35000"/>
                </a:schemeClr>
              </a:solidFill>
            </a:endParaRPr>
          </a:p>
          <a:p>
            <a:pPr marL="342900" indent="-342900">
              <a:buFont typeface="Arial" panose="020B0604020202020204" pitchFamily="34" charset="0"/>
              <a:buChar char="•"/>
            </a:pPr>
            <a:r>
              <a:rPr lang="en-US" sz="2400" dirty="0">
                <a:solidFill>
                  <a:schemeClr val="tx1">
                    <a:lumMod val="65000"/>
                    <a:lumOff val="35000"/>
                  </a:schemeClr>
                </a:solidFill>
              </a:rPr>
              <a:t>GAC representatives are encouraged to review the study (posted on the GAC site) and share with your national Intellectual Property Offices.</a:t>
            </a:r>
          </a:p>
          <a:p>
            <a:pPr marL="342900" indent="-342900">
              <a:buFont typeface="Arial" panose="020B0604020202020204" pitchFamily="34" charset="0"/>
              <a:buChar char="•"/>
            </a:pPr>
            <a:endParaRPr lang="en-US" sz="2400" dirty="0">
              <a:solidFill>
                <a:schemeClr val="tx1">
                  <a:lumMod val="65000"/>
                  <a:lumOff val="35000"/>
                </a:schemeClr>
              </a:solidFill>
            </a:endParaRPr>
          </a:p>
          <a:p>
            <a:pPr marL="342900" indent="-342900">
              <a:buFont typeface="Arial" panose="020B0604020202020204" pitchFamily="34" charset="0"/>
              <a:buChar char="•"/>
            </a:pPr>
            <a:r>
              <a:rPr lang="en-US" sz="2400" dirty="0">
                <a:solidFill>
                  <a:schemeClr val="tx1">
                    <a:lumMod val="65000"/>
                    <a:lumOff val="35000"/>
                  </a:schemeClr>
                </a:solidFill>
              </a:rPr>
              <a:t>Your national Intellectual Property Office can help you understand your government’s approach to trademark law and how it is balanced against other laws including free expression and privacy.   Strong and balanced RPM’s are in your national interest.</a:t>
            </a:r>
          </a:p>
          <a:p>
            <a:endParaRPr lang="en-US" sz="2400" dirty="0">
              <a:solidFill>
                <a:schemeClr val="tx1">
                  <a:lumMod val="65000"/>
                  <a:lumOff val="35000"/>
                </a:schemeClr>
              </a:solidFill>
            </a:endParaRPr>
          </a:p>
          <a:p>
            <a:pPr marL="342900" indent="-342900" algn="l">
              <a:buFont typeface="Arial" panose="020B0604020202020204" pitchFamily="34" charset="0"/>
              <a:buChar char="•"/>
            </a:pPr>
            <a:endParaRPr lang="en-US" sz="2400" dirty="0">
              <a:solidFill>
                <a:schemeClr val="tx1">
                  <a:lumMod val="65000"/>
                  <a:lumOff val="35000"/>
                </a:schemeClr>
              </a:solidFill>
            </a:endParaRPr>
          </a:p>
          <a:p>
            <a:pPr marL="342900" indent="-342900" algn="l">
              <a:buFont typeface="Arial" panose="020B0604020202020204" pitchFamily="34" charset="0"/>
              <a:buChar char="•"/>
            </a:pPr>
            <a:endParaRPr lang="en-US" sz="2400" dirty="0">
              <a:solidFill>
                <a:schemeClr val="tx1">
                  <a:lumMod val="65000"/>
                  <a:lumOff val="35000"/>
                </a:schemeClr>
              </a:solidFill>
            </a:endParaRPr>
          </a:p>
          <a:p>
            <a:pPr marL="342900" indent="-342900" algn="l">
              <a:buFont typeface="Arial" panose="020B0604020202020204" pitchFamily="34" charset="0"/>
              <a:buChar char="•"/>
            </a:pPr>
            <a:endParaRPr lang="en-US" sz="1000" dirty="0">
              <a:solidFill>
                <a:schemeClr val="tx1">
                  <a:lumMod val="65000"/>
                  <a:lumOff val="35000"/>
                </a:schemeClr>
              </a:solidFill>
            </a:endParaRPr>
          </a:p>
          <a:p>
            <a:pPr algn="l"/>
            <a:endParaRPr lang="en-US" sz="1100" dirty="0">
              <a:solidFill>
                <a:schemeClr val="tx1">
                  <a:lumMod val="65000"/>
                  <a:lumOff val="35000"/>
                </a:schemeClr>
              </a:solidFill>
            </a:endParaRPr>
          </a:p>
        </p:txBody>
      </p:sp>
    </p:spTree>
    <p:extLst>
      <p:ext uri="{BB962C8B-B14F-4D97-AF65-F5344CB8AC3E}">
        <p14:creationId xmlns:p14="http://schemas.microsoft.com/office/powerpoint/2010/main" val="11275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p:txBody>
          <a:bodyPr>
            <a:noAutofit/>
          </a:bodyPr>
          <a:lstStyle/>
          <a:p>
            <a:r>
              <a:rPr lang="en-US" sz="2800" b="1" dirty="0">
                <a:solidFill>
                  <a:srgbClr val="D45E12"/>
                </a:solidFill>
              </a:rPr>
              <a:t/>
            </a:r>
            <a:br>
              <a:rPr lang="en-US" sz="2800" b="1" dirty="0">
                <a:solidFill>
                  <a:srgbClr val="D45E12"/>
                </a:solidFill>
              </a:rPr>
            </a:br>
            <a:r>
              <a:rPr lang="en-US" sz="2800" b="1" dirty="0">
                <a:solidFill>
                  <a:srgbClr val="D45E12"/>
                </a:solidFill>
              </a:rPr>
              <a:t/>
            </a:r>
            <a:br>
              <a:rPr lang="en-US" sz="2800" b="1" dirty="0">
                <a:solidFill>
                  <a:srgbClr val="D45E12"/>
                </a:solidFill>
              </a:rPr>
            </a:br>
            <a:r>
              <a:rPr lang="en-US" sz="2800" b="1" dirty="0">
                <a:solidFill>
                  <a:srgbClr val="D45E12"/>
                </a:solidFill>
              </a:rPr>
              <a:t/>
            </a:r>
            <a:br>
              <a:rPr lang="en-US" sz="2800" b="1" dirty="0">
                <a:solidFill>
                  <a:srgbClr val="D45E12"/>
                </a:solidFill>
              </a:rPr>
            </a:br>
            <a:r>
              <a:rPr lang="en-US" sz="4800" b="1" dirty="0">
                <a:solidFill>
                  <a:srgbClr val="D45E12"/>
                </a:solidFill>
              </a:rPr>
              <a:t>Questions?</a:t>
            </a:r>
            <a:r>
              <a:rPr lang="en-US" sz="1800" b="1" dirty="0">
                <a:solidFill>
                  <a:srgbClr val="D45E12"/>
                </a:solidFill>
              </a:rPr>
              <a:t/>
            </a:r>
            <a:br>
              <a:rPr lang="en-US" sz="1800" b="1" dirty="0">
                <a:solidFill>
                  <a:srgbClr val="D45E12"/>
                </a:solidFill>
              </a:rPr>
            </a:br>
            <a:r>
              <a:rPr lang="en-US" sz="1800" b="1" dirty="0">
                <a:solidFill>
                  <a:srgbClr val="D45E12"/>
                </a:solidFill>
              </a:rPr>
              <a:t/>
            </a:r>
            <a:br>
              <a:rPr lang="en-US" sz="1800" b="1" dirty="0">
                <a:solidFill>
                  <a:srgbClr val="D45E12"/>
                </a:solidFill>
              </a:rPr>
            </a:br>
            <a:endParaRPr lang="en-US" sz="1800" b="1" dirty="0">
              <a:solidFill>
                <a:srgbClr val="D45E12"/>
              </a:solidFill>
            </a:endParaRPr>
          </a:p>
        </p:txBody>
      </p:sp>
      <p:sp>
        <p:nvSpPr>
          <p:cNvPr id="3" name="Subtitle 2"/>
          <p:cNvSpPr>
            <a:spLocks noGrp="1"/>
          </p:cNvSpPr>
          <p:nvPr>
            <p:ph type="subTitle" idx="1"/>
          </p:nvPr>
        </p:nvSpPr>
        <p:spPr>
          <a:xfrm>
            <a:off x="1371600" y="3496650"/>
            <a:ext cx="6400800" cy="1752600"/>
          </a:xfrm>
        </p:spPr>
        <p:txBody>
          <a:bodyPr>
            <a:normAutofit fontScale="70000" lnSpcReduction="20000"/>
          </a:bodyPr>
          <a:lstStyle/>
          <a:p>
            <a:endParaRPr lang="en-US" sz="2400" dirty="0">
              <a:solidFill>
                <a:schemeClr val="tx1">
                  <a:lumMod val="65000"/>
                  <a:lumOff val="35000"/>
                </a:schemeClr>
              </a:solidFill>
            </a:endParaRPr>
          </a:p>
          <a:p>
            <a:pPr algn="r"/>
            <a:endParaRPr lang="en-US" sz="2400" dirty="0">
              <a:solidFill>
                <a:schemeClr val="tx1">
                  <a:lumMod val="65000"/>
                  <a:lumOff val="35000"/>
                </a:schemeClr>
              </a:solidFill>
            </a:endParaRPr>
          </a:p>
          <a:p>
            <a:pPr algn="r"/>
            <a:r>
              <a:rPr lang="en-US" sz="2400" dirty="0">
                <a:solidFill>
                  <a:schemeClr val="tx1">
                    <a:lumMod val="65000"/>
                    <a:lumOff val="35000"/>
                  </a:schemeClr>
                </a:solidFill>
              </a:rPr>
              <a:t>Lori Schulman</a:t>
            </a:r>
          </a:p>
          <a:p>
            <a:pPr algn="r"/>
            <a:r>
              <a:rPr lang="en-US" sz="2400" dirty="0">
                <a:solidFill>
                  <a:schemeClr val="tx1">
                    <a:lumMod val="65000"/>
                    <a:lumOff val="35000"/>
                  </a:schemeClr>
                </a:solidFill>
              </a:rPr>
              <a:t>INTA Senior Director, Internet Policy</a:t>
            </a:r>
          </a:p>
          <a:p>
            <a:pPr algn="r"/>
            <a:r>
              <a:rPr lang="en-US" sz="2400" dirty="0">
                <a:solidFill>
                  <a:schemeClr val="tx1">
                    <a:lumMod val="65000"/>
                    <a:lumOff val="35000"/>
                  </a:schemeClr>
                </a:solidFill>
                <a:hlinkClick r:id="rId3"/>
              </a:rPr>
              <a:t>lschulman@inta.org</a:t>
            </a:r>
            <a:endParaRPr lang="en-US" sz="2400" dirty="0">
              <a:solidFill>
                <a:schemeClr val="tx1">
                  <a:lumMod val="65000"/>
                  <a:lumOff val="35000"/>
                </a:schemeClr>
              </a:solidFill>
            </a:endParaRPr>
          </a:p>
          <a:p>
            <a:pPr algn="r"/>
            <a:r>
              <a:rPr lang="en-US" sz="2400" dirty="0">
                <a:solidFill>
                  <a:schemeClr val="tx1">
                    <a:lumMod val="65000"/>
                    <a:lumOff val="35000"/>
                  </a:schemeClr>
                </a:solidFill>
              </a:rPr>
              <a:t>www.inta.org</a:t>
            </a:r>
          </a:p>
        </p:txBody>
      </p:sp>
    </p:spTree>
    <p:extLst>
      <p:ext uri="{BB962C8B-B14F-4D97-AF65-F5344CB8AC3E}">
        <p14:creationId xmlns:p14="http://schemas.microsoft.com/office/powerpoint/2010/main" val="161442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Who is INTA?</a:t>
            </a:r>
          </a:p>
        </p:txBody>
      </p:sp>
      <p:sp>
        <p:nvSpPr>
          <p:cNvPr id="5" name="Subtitle 2"/>
          <p:cNvSpPr txBox="1">
            <a:spLocks/>
          </p:cNvSpPr>
          <p:nvPr/>
        </p:nvSpPr>
        <p:spPr>
          <a:xfrm>
            <a:off x="514350" y="1517280"/>
            <a:ext cx="7772400" cy="4626362"/>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chemeClr val="tx1">
                    <a:lumMod val="65000"/>
                    <a:lumOff val="35000"/>
                  </a:schemeClr>
                </a:solidFill>
              </a:rPr>
              <a:t>Founded in 1878, the International Trademark Association (INTA) is the global association of trademark owners and professionals dedicated to supporting trademarks and related intellectual property in order to protect consumers and to promote fair and effective commerce. </a:t>
            </a:r>
          </a:p>
          <a:p>
            <a:r>
              <a:rPr lang="en-US" sz="2400" dirty="0">
                <a:solidFill>
                  <a:schemeClr val="tx1">
                    <a:lumMod val="65000"/>
                    <a:lumOff val="35000"/>
                  </a:schemeClr>
                </a:solidFill>
              </a:rPr>
              <a:t>INTA’s members are more than 7,000 organizations from 190 countries.  They include brand owners from major corporations as well as small- and medium-sized enterprises, law firms and nonprofits. There are also government agency members as well as individual professor and student members. </a:t>
            </a:r>
          </a:p>
          <a:p>
            <a:r>
              <a:rPr lang="en-US" sz="2400" dirty="0">
                <a:solidFill>
                  <a:schemeClr val="tx1">
                    <a:lumMod val="65000"/>
                    <a:lumOff val="35000"/>
                  </a:schemeClr>
                </a:solidFill>
              </a:rPr>
              <a:t>INTA undertakes advocacy work throughout the world to advance trademarks and offers educational programs and informational and legal resources of global interest.  </a:t>
            </a:r>
          </a:p>
          <a:p>
            <a:r>
              <a:rPr lang="en-US" sz="2400" dirty="0">
                <a:solidFill>
                  <a:schemeClr val="tx1">
                    <a:lumMod val="65000"/>
                    <a:lumOff val="35000"/>
                  </a:schemeClr>
                </a:solidFill>
              </a:rPr>
              <a:t>Headquartered in New York City, INTA also has offices in Brussels, Santiago, Shanghai, Singapore and Washington D.C. and representatives in Geneva and New Delhi.  </a:t>
            </a:r>
          </a:p>
          <a:p>
            <a:endParaRPr lang="en-US" sz="2400"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endParaRPr lang="en-US" sz="2400" b="1" dirty="0">
              <a:solidFill>
                <a:schemeClr val="tx1">
                  <a:lumMod val="65000"/>
                  <a:lumOff val="35000"/>
                </a:schemeClr>
              </a:solidFill>
            </a:endParaRPr>
          </a:p>
        </p:txBody>
      </p:sp>
      <p:sp>
        <p:nvSpPr>
          <p:cNvPr id="2" name="Slide Number Placeholder 1"/>
          <p:cNvSpPr>
            <a:spLocks noGrp="1"/>
          </p:cNvSpPr>
          <p:nvPr>
            <p:ph type="sldNum" sz="quarter" idx="4294967295"/>
          </p:nvPr>
        </p:nvSpPr>
        <p:spPr>
          <a:xfrm>
            <a:off x="7022753" y="1"/>
            <a:ext cx="2133600" cy="365125"/>
          </a:xfrm>
          <a:prstGeom prst="rect">
            <a:avLst/>
          </a:prstGeom>
        </p:spPr>
        <p:txBody>
          <a:bodyPr/>
          <a:lstStyle/>
          <a:p>
            <a:pPr algn="r"/>
            <a:fld id="{8631AE48-D055-4DA4-BA50-B28B09577358}" type="slidenum">
              <a:rPr lang="en-US" smtClean="0"/>
              <a:pPr algn="r"/>
              <a:t>2</a:t>
            </a:fld>
            <a:endParaRPr lang="en-US" dirty="0"/>
          </a:p>
        </p:txBody>
      </p:sp>
    </p:spTree>
    <p:extLst>
      <p:ext uri="{BB962C8B-B14F-4D97-AF65-F5344CB8AC3E}">
        <p14:creationId xmlns:p14="http://schemas.microsoft.com/office/powerpoint/2010/main" val="120196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Snap Shot of The Study</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chemeClr val="tx1">
                    <a:lumMod val="65000"/>
                    <a:lumOff val="35000"/>
                  </a:schemeClr>
                </a:solidFill>
              </a:rPr>
              <a:t>Focused primarily on cost.</a:t>
            </a:r>
          </a:p>
          <a:p>
            <a:pPr marL="0" indent="0">
              <a:buNone/>
            </a:pPr>
            <a:endParaRPr lang="en-US" sz="2400" dirty="0">
              <a:solidFill>
                <a:schemeClr val="tx1">
                  <a:lumMod val="65000"/>
                  <a:lumOff val="35000"/>
                </a:schemeClr>
              </a:solidFill>
            </a:endParaRPr>
          </a:p>
          <a:p>
            <a:r>
              <a:rPr lang="en-US" sz="2400" dirty="0">
                <a:solidFill>
                  <a:schemeClr val="tx1">
                    <a:lumMod val="65000"/>
                    <a:lumOff val="35000"/>
                  </a:schemeClr>
                </a:solidFill>
              </a:rPr>
              <a:t>Sent to 1096 INTA regular members (large corporate, small and emerging, not profits).</a:t>
            </a:r>
          </a:p>
          <a:p>
            <a:endParaRPr lang="en-US" sz="2400" dirty="0">
              <a:solidFill>
                <a:schemeClr val="tx1">
                  <a:lumMod val="65000"/>
                  <a:lumOff val="35000"/>
                </a:schemeClr>
              </a:solidFill>
            </a:endParaRPr>
          </a:p>
          <a:p>
            <a:r>
              <a:rPr lang="en-US" sz="2400" dirty="0">
                <a:solidFill>
                  <a:schemeClr val="tx1">
                    <a:lumMod val="65000"/>
                    <a:lumOff val="35000"/>
                  </a:schemeClr>
                </a:solidFill>
              </a:rPr>
              <a:t>Opened: January 9, 2017/Closed: February 28, 2017.</a:t>
            </a:r>
          </a:p>
          <a:p>
            <a:endParaRPr lang="en-US" sz="2400" dirty="0">
              <a:solidFill>
                <a:schemeClr val="tx1">
                  <a:lumMod val="65000"/>
                  <a:lumOff val="35000"/>
                </a:schemeClr>
              </a:solidFill>
            </a:endParaRPr>
          </a:p>
          <a:p>
            <a:r>
              <a:rPr lang="en-US" sz="2400" dirty="0">
                <a:solidFill>
                  <a:schemeClr val="tx1">
                    <a:lumMod val="65000"/>
                    <a:lumOff val="35000"/>
                  </a:schemeClr>
                </a:solidFill>
              </a:rPr>
              <a:t>33 Responses – 32 For Profit/1 Nonprofit.</a:t>
            </a:r>
          </a:p>
          <a:p>
            <a:endParaRPr lang="en-US" sz="2400" dirty="0">
              <a:solidFill>
                <a:schemeClr val="tx1">
                  <a:lumMod val="65000"/>
                  <a:lumOff val="35000"/>
                </a:schemeClr>
              </a:solidFill>
            </a:endParaRPr>
          </a:p>
          <a:p>
            <a:r>
              <a:rPr lang="en-US" sz="2400" dirty="0">
                <a:solidFill>
                  <a:schemeClr val="tx1">
                    <a:lumMod val="65000"/>
                    <a:lumOff val="35000"/>
                  </a:schemeClr>
                </a:solidFill>
              </a:rPr>
              <a:t>Given response rate, data should be viewed as indicating trends not trends themselves.</a:t>
            </a:r>
          </a:p>
          <a:p>
            <a:endParaRPr lang="en-US" sz="2400" dirty="0">
              <a:solidFill>
                <a:schemeClr val="tx1">
                  <a:lumMod val="65000"/>
                  <a:lumOff val="35000"/>
                </a:schemeClr>
              </a:solidFill>
            </a:endParaRPr>
          </a:p>
          <a:p>
            <a:r>
              <a:rPr lang="en-US" sz="2400" dirty="0">
                <a:solidFill>
                  <a:schemeClr val="tx1">
                    <a:lumMod val="65000"/>
                    <a:lumOff val="35000"/>
                  </a:schemeClr>
                </a:solidFill>
              </a:rPr>
              <a:t>Data has been analyzed and reported with a copy forwarded to CCT-RT and RPM Review PDP.</a:t>
            </a:r>
          </a:p>
          <a:p>
            <a:pPr marL="0" indent="0">
              <a:buNone/>
            </a:pPr>
            <a:endParaRPr lang="en-US" sz="2400" dirty="0">
              <a:solidFill>
                <a:schemeClr val="tx1">
                  <a:lumMod val="65000"/>
                  <a:lumOff val="35000"/>
                </a:schemeClr>
              </a:solidFill>
            </a:endParaRPr>
          </a:p>
          <a:p>
            <a:endParaRPr lang="en-US" sz="2400"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endParaRPr lang="en-US" sz="2400" b="1" dirty="0">
              <a:solidFill>
                <a:schemeClr val="tx1">
                  <a:lumMod val="65000"/>
                  <a:lumOff val="35000"/>
                </a:schemeClr>
              </a:solidFill>
            </a:endParaRPr>
          </a:p>
        </p:txBody>
      </p:sp>
      <p:sp>
        <p:nvSpPr>
          <p:cNvPr id="2" name="Slide Number Placeholder 1"/>
          <p:cNvSpPr>
            <a:spLocks noGrp="1"/>
          </p:cNvSpPr>
          <p:nvPr>
            <p:ph type="sldNum" sz="quarter" idx="4294967295"/>
          </p:nvPr>
        </p:nvSpPr>
        <p:spPr>
          <a:xfrm>
            <a:off x="7022753" y="1"/>
            <a:ext cx="2133600" cy="365125"/>
          </a:xfrm>
          <a:prstGeom prst="rect">
            <a:avLst/>
          </a:prstGeom>
        </p:spPr>
        <p:txBody>
          <a:bodyPr/>
          <a:lstStyle/>
          <a:p>
            <a:pPr algn="r"/>
            <a:fld id="{8631AE48-D055-4DA4-BA50-B28B09577358}" type="slidenum">
              <a:rPr lang="en-US" smtClean="0"/>
              <a:pPr algn="r"/>
              <a:t>3</a:t>
            </a:fld>
            <a:endParaRPr lang="en-US" dirty="0"/>
          </a:p>
        </p:txBody>
      </p:sp>
    </p:spTree>
    <p:extLst>
      <p:ext uri="{BB962C8B-B14F-4D97-AF65-F5344CB8AC3E}">
        <p14:creationId xmlns:p14="http://schemas.microsoft.com/office/powerpoint/2010/main" val="76689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85725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2">
            <a:schemeClr val="accent1"/>
          </a:lnRef>
          <a:fillRef idx="0">
            <a:schemeClr val="accent1"/>
          </a:fillRef>
          <a:effectRef idx="1">
            <a:schemeClr val="accent1"/>
          </a:effectRef>
          <a:fontRef idx="minor">
            <a:schemeClr val="tx1"/>
          </a:fontRef>
        </p:style>
      </p:cxnSp>
      <p:graphicFrame>
        <p:nvGraphicFramePr>
          <p:cNvPr id="9" name="Table 8"/>
          <p:cNvGraphicFramePr>
            <a:graphicFrameLocks noGrp="1"/>
          </p:cNvGraphicFramePr>
          <p:nvPr>
            <p:extLst/>
          </p:nvPr>
        </p:nvGraphicFramePr>
        <p:xfrm>
          <a:off x="891364" y="1752600"/>
          <a:ext cx="1883095" cy="3573304"/>
        </p:xfrm>
        <a:graphic>
          <a:graphicData uri="http://schemas.openxmlformats.org/drawingml/2006/table">
            <a:tbl>
              <a:tblPr firstRow="1" bandRow="1">
                <a:tableStyleId>{2D5ABB26-0587-4C30-8999-92F81FD0307C}</a:tableStyleId>
              </a:tblPr>
              <a:tblGrid>
                <a:gridCol w="1225889">
                  <a:extLst>
                    <a:ext uri="{9D8B030D-6E8A-4147-A177-3AD203B41FA5}">
                      <a16:colId xmlns:a16="http://schemas.microsoft.com/office/drawing/2014/main" xmlns="" val="20000"/>
                    </a:ext>
                  </a:extLst>
                </a:gridCol>
                <a:gridCol w="657206">
                  <a:extLst>
                    <a:ext uri="{9D8B030D-6E8A-4147-A177-3AD203B41FA5}">
                      <a16:colId xmlns:a16="http://schemas.microsoft.com/office/drawing/2014/main" xmlns="" val="20001"/>
                    </a:ext>
                  </a:extLst>
                </a:gridCol>
              </a:tblGrid>
              <a:tr h="457200">
                <a:tc>
                  <a:txBody>
                    <a:bodyPr/>
                    <a:lstStyle/>
                    <a:p>
                      <a:r>
                        <a:rPr lang="en-US" sz="1000" b="1" dirty="0">
                          <a:solidFill>
                            <a:schemeClr val="tx1"/>
                          </a:solidFill>
                          <a:latin typeface="+mn-lt"/>
                        </a:rPr>
                        <a:t>No. of Employees</a:t>
                      </a:r>
                    </a:p>
                  </a:txBody>
                  <a:tcPr marL="0" marR="0" marT="34290" marB="34290" anchor="b"/>
                </a:tc>
                <a:tc>
                  <a:txBody>
                    <a:bodyPr/>
                    <a:lstStyle/>
                    <a:p>
                      <a:pPr algn="ctr" fontAlgn="b"/>
                      <a:r>
                        <a:rPr lang="en-US" sz="1000" b="1" u="none" strike="noStrike" dirty="0">
                          <a:solidFill>
                            <a:schemeClr val="accent1"/>
                          </a:solidFill>
                          <a:latin typeface="+mn-lt"/>
                        </a:rPr>
                        <a:t>Total</a:t>
                      </a:r>
                    </a:p>
                    <a:p>
                      <a:pPr algn="ctr" fontAlgn="b"/>
                      <a:r>
                        <a:rPr lang="en-US" sz="1000" b="1" u="none" strike="noStrike" dirty="0">
                          <a:solidFill>
                            <a:schemeClr val="accent1"/>
                          </a:solidFill>
                          <a:latin typeface="+mn-lt"/>
                        </a:rPr>
                        <a:t>(n=33)</a:t>
                      </a:r>
                      <a:br>
                        <a:rPr lang="en-US" sz="1000" b="1" u="none" strike="noStrike" dirty="0">
                          <a:solidFill>
                            <a:schemeClr val="accent1"/>
                          </a:solidFill>
                          <a:latin typeface="+mn-lt"/>
                        </a:rPr>
                      </a:br>
                      <a:endParaRPr lang="en-US" sz="1000" b="1" i="0" u="none" strike="noStrike" dirty="0">
                        <a:solidFill>
                          <a:schemeClr val="accent1"/>
                        </a:solidFill>
                        <a:latin typeface="+mn-lt"/>
                      </a:endParaRPr>
                    </a:p>
                  </a:txBody>
                  <a:tcPr marL="9071" marR="9071" marT="7144" marB="0" anchor="b"/>
                </a:tc>
                <a:extLst>
                  <a:ext uri="{0D108BD9-81ED-4DB2-BD59-A6C34878D82A}">
                    <a16:rowId xmlns:a16="http://schemas.microsoft.com/office/drawing/2014/main" xmlns="" val="10000"/>
                  </a:ext>
                </a:extLst>
              </a:tr>
              <a:tr h="171450">
                <a:tc>
                  <a:txBody>
                    <a:bodyPr/>
                    <a:lstStyle/>
                    <a:p>
                      <a:pPr algn="l" fontAlgn="b"/>
                      <a:r>
                        <a:rPr lang="en-US" sz="1000" b="0" kern="1200" baseline="0" dirty="0">
                          <a:solidFill>
                            <a:schemeClr val="tx1"/>
                          </a:solidFill>
                          <a:latin typeface="+mn-lt"/>
                          <a:ea typeface="+mn-ea"/>
                          <a:cs typeface="+mn-cs"/>
                        </a:rPr>
                        <a:t>Less than 500</a:t>
                      </a:r>
                    </a:p>
                  </a:txBody>
                  <a:tcPr marL="0" marR="0" marT="34290" marB="3429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12% </a:t>
                      </a:r>
                    </a:p>
                  </a:txBody>
                  <a:tcPr marL="9071" marR="9071" marT="7144"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1450">
                <a:tc>
                  <a:txBody>
                    <a:bodyPr/>
                    <a:lstStyle/>
                    <a:p>
                      <a:pPr algn="l" fontAlgn="b"/>
                      <a:r>
                        <a:rPr lang="en-US" sz="1000" b="0" kern="1200" baseline="0" dirty="0">
                          <a:solidFill>
                            <a:schemeClr val="tx1"/>
                          </a:solidFill>
                          <a:latin typeface="+mn-lt"/>
                          <a:ea typeface="+mn-ea"/>
                          <a:cs typeface="+mn-cs"/>
                        </a:rPr>
                        <a:t>500-4999</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9%</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71450">
                <a:tc>
                  <a:txBody>
                    <a:bodyPr/>
                    <a:lstStyle/>
                    <a:p>
                      <a:pPr algn="l" fontAlgn="b"/>
                      <a:r>
                        <a:rPr lang="en-US" sz="1000" b="0" kern="1200" baseline="0" dirty="0">
                          <a:solidFill>
                            <a:schemeClr val="tx1"/>
                          </a:solidFill>
                          <a:latin typeface="+mn-lt"/>
                          <a:ea typeface="+mn-ea"/>
                          <a:cs typeface="+mn-cs"/>
                        </a:rPr>
                        <a:t>5000-24,999</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39%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71450">
                <a:tc>
                  <a:txBody>
                    <a:bodyPr/>
                    <a:lstStyle/>
                    <a:p>
                      <a:pPr algn="l" fontAlgn="b"/>
                      <a:r>
                        <a:rPr lang="en-US" sz="1000" b="0" kern="1200" baseline="0" dirty="0">
                          <a:solidFill>
                            <a:schemeClr val="tx1"/>
                          </a:solidFill>
                          <a:latin typeface="+mn-lt"/>
                          <a:ea typeface="+mn-ea"/>
                          <a:cs typeface="+mn-cs"/>
                        </a:rPr>
                        <a:t>25,000 or more</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39%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endParaRPr lang="en-US" sz="1000" b="0" dirty="0">
                        <a:solidFill>
                          <a:schemeClr val="tx1"/>
                        </a:solidFill>
                        <a:latin typeface="+mn-lt"/>
                      </a:endParaRPr>
                    </a:p>
                  </a:txBody>
                  <a:tcPr marL="0" marR="0" marT="34290" marB="34290">
                    <a:lnT w="12700" cap="flat" cmpd="sng" algn="ctr">
                      <a:solidFill>
                        <a:schemeClr val="tx1"/>
                      </a:solidFill>
                      <a:prstDash val="solid"/>
                      <a:round/>
                      <a:headEnd type="none" w="med" len="med"/>
                      <a:tailEnd type="none" w="med" len="med"/>
                    </a:lnT>
                  </a:tcPr>
                </a:tc>
                <a:tc>
                  <a:txBody>
                    <a:bodyPr/>
                    <a:lstStyle/>
                    <a:p>
                      <a:pPr algn="ctr" fontAlgn="b"/>
                      <a:endParaRPr lang="en-US" sz="1000" b="1" i="0" u="none" strike="noStrike" dirty="0">
                        <a:solidFill>
                          <a:schemeClr val="accent1"/>
                        </a:solidFill>
                        <a:latin typeface="+mn-lt"/>
                      </a:endParaRPr>
                    </a:p>
                  </a:txBody>
                  <a:tcPr marL="9071" marR="9071" marT="7144"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6"/>
                  </a:ext>
                </a:extLst>
              </a:tr>
              <a:tr h="171450">
                <a:tc>
                  <a:txBody>
                    <a:bodyPr/>
                    <a:lstStyle/>
                    <a:p>
                      <a:r>
                        <a:rPr lang="en-US" sz="1000" b="1" dirty="0">
                          <a:solidFill>
                            <a:schemeClr val="tx1"/>
                          </a:solidFill>
                          <a:latin typeface="+mn-lt"/>
                        </a:rPr>
                        <a:t>Total Annual Revenue</a:t>
                      </a:r>
                      <a:endParaRPr lang="en-US" sz="1000" b="0" dirty="0">
                        <a:solidFill>
                          <a:schemeClr val="tx1"/>
                        </a:solidFill>
                        <a:latin typeface="+mn-lt"/>
                      </a:endParaRPr>
                    </a:p>
                  </a:txBody>
                  <a:tcPr marL="0" marR="0" marT="34290" marB="34290"/>
                </a:tc>
                <a:tc>
                  <a:txBody>
                    <a:bodyPr/>
                    <a:lstStyle/>
                    <a:p>
                      <a:pPr algn="ctr" fontAlgn="b"/>
                      <a:endParaRPr lang="en-US" sz="1000" b="1" i="0" u="none" strike="noStrike" dirty="0">
                        <a:solidFill>
                          <a:schemeClr val="accent1"/>
                        </a:solidFill>
                        <a:latin typeface="+mn-lt"/>
                      </a:endParaRPr>
                    </a:p>
                  </a:txBody>
                  <a:tcPr marL="9071" marR="9071" marT="7144" marB="0" anchor="ctr"/>
                </a:tc>
                <a:extLst>
                  <a:ext uri="{0D108BD9-81ED-4DB2-BD59-A6C34878D82A}">
                    <a16:rowId xmlns:a16="http://schemas.microsoft.com/office/drawing/2014/main" xmlns="" val="10007"/>
                  </a:ext>
                </a:extLst>
              </a:tr>
              <a:tr h="171450">
                <a:tc>
                  <a:txBody>
                    <a:bodyPr/>
                    <a:lstStyle/>
                    <a:p>
                      <a:pPr algn="l" fontAlgn="b"/>
                      <a:r>
                        <a:rPr lang="en-US" sz="1000" b="0" kern="1200" dirty="0">
                          <a:solidFill>
                            <a:schemeClr val="tx1"/>
                          </a:solidFill>
                          <a:latin typeface="+mn-lt"/>
                          <a:ea typeface="+mn-ea"/>
                          <a:cs typeface="+mn-cs"/>
                        </a:rPr>
                        <a:t>Less than $10M</a:t>
                      </a:r>
                    </a:p>
                  </a:txBody>
                  <a:tcPr marL="0" marR="0" marT="34290" marB="3429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3% </a:t>
                      </a:r>
                    </a:p>
                  </a:txBody>
                  <a:tcPr marL="9071" marR="9071" marT="7144"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71450">
                <a:tc>
                  <a:txBody>
                    <a:bodyPr/>
                    <a:lstStyle/>
                    <a:p>
                      <a:pPr algn="l" fontAlgn="b"/>
                      <a:r>
                        <a:rPr lang="en-US" sz="1000" b="0" kern="1200" dirty="0">
                          <a:solidFill>
                            <a:schemeClr val="tx1"/>
                          </a:solidFill>
                          <a:latin typeface="+mn-lt"/>
                          <a:ea typeface="+mn-ea"/>
                          <a:cs typeface="+mn-cs"/>
                        </a:rPr>
                        <a:t>$10M</a:t>
                      </a:r>
                      <a:r>
                        <a:rPr lang="en-US" sz="1000" b="0" kern="1200" baseline="0" dirty="0">
                          <a:solidFill>
                            <a:schemeClr val="tx1"/>
                          </a:solidFill>
                          <a:latin typeface="+mn-lt"/>
                          <a:ea typeface="+mn-ea"/>
                          <a:cs typeface="+mn-cs"/>
                        </a:rPr>
                        <a:t> to less than $250M</a:t>
                      </a:r>
                      <a:endParaRPr lang="en-US" sz="1000" b="0" kern="1200" dirty="0">
                        <a:solidFill>
                          <a:schemeClr val="tx1"/>
                        </a:solidFill>
                        <a:latin typeface="+mn-lt"/>
                        <a:ea typeface="+mn-ea"/>
                        <a:cs typeface="+mn-cs"/>
                      </a:endParaRP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3%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71450">
                <a:tc>
                  <a:txBody>
                    <a:bodyPr/>
                    <a:lstStyle/>
                    <a:p>
                      <a:pPr algn="l" fontAlgn="b"/>
                      <a:r>
                        <a:rPr lang="en-US" sz="1000" b="0" kern="1200" dirty="0">
                          <a:solidFill>
                            <a:schemeClr val="tx1"/>
                          </a:solidFill>
                          <a:latin typeface="+mn-lt"/>
                          <a:ea typeface="+mn-ea"/>
                          <a:cs typeface="+mn-cs"/>
                        </a:rPr>
                        <a:t>$250M</a:t>
                      </a:r>
                      <a:r>
                        <a:rPr lang="en-US" sz="1000" b="0" kern="1200" baseline="0" dirty="0">
                          <a:solidFill>
                            <a:schemeClr val="tx1"/>
                          </a:solidFill>
                          <a:latin typeface="+mn-lt"/>
                          <a:ea typeface="+mn-ea"/>
                          <a:cs typeface="+mn-cs"/>
                        </a:rPr>
                        <a:t> to less than $1B</a:t>
                      </a:r>
                      <a:endParaRPr lang="en-US" sz="1000" b="0" kern="1200" dirty="0">
                        <a:solidFill>
                          <a:schemeClr val="tx1"/>
                        </a:solidFill>
                        <a:latin typeface="+mn-lt"/>
                        <a:ea typeface="+mn-ea"/>
                        <a:cs typeface="+mn-cs"/>
                      </a:endParaRP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6%</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71450">
                <a:tc>
                  <a:txBody>
                    <a:bodyPr/>
                    <a:lstStyle/>
                    <a:p>
                      <a:pPr algn="l" fontAlgn="b"/>
                      <a:r>
                        <a:rPr lang="en-US" sz="1000" b="0" kern="1200" dirty="0">
                          <a:solidFill>
                            <a:schemeClr val="tx1"/>
                          </a:solidFill>
                          <a:latin typeface="+mn-lt"/>
                          <a:ea typeface="+mn-ea"/>
                          <a:cs typeface="+mn-cs"/>
                        </a:rPr>
                        <a:t>$1B to less than $5B</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27%</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71450">
                <a:tc>
                  <a:txBody>
                    <a:bodyPr/>
                    <a:lstStyle/>
                    <a:p>
                      <a:pPr algn="l" fontAlgn="b"/>
                      <a:r>
                        <a:rPr lang="en-US" sz="1000" b="0" kern="1200" dirty="0">
                          <a:solidFill>
                            <a:schemeClr val="tx1"/>
                          </a:solidFill>
                          <a:latin typeface="+mn-lt"/>
                          <a:ea typeface="+mn-ea"/>
                          <a:cs typeface="+mn-cs"/>
                        </a:rPr>
                        <a:t>$5B or more</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52%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71450">
                <a:tc>
                  <a:txBody>
                    <a:bodyPr/>
                    <a:lstStyle/>
                    <a:p>
                      <a:pPr algn="l" fontAlgn="b"/>
                      <a:r>
                        <a:rPr lang="en-US" sz="1000" b="0" kern="1200" dirty="0">
                          <a:solidFill>
                            <a:schemeClr val="tx1"/>
                          </a:solidFill>
                          <a:latin typeface="+mn-lt"/>
                          <a:ea typeface="+mn-ea"/>
                          <a:cs typeface="+mn-cs"/>
                        </a:rPr>
                        <a:t>Not sure</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1" kern="1200" dirty="0">
                          <a:solidFill>
                            <a:schemeClr val="accent1"/>
                          </a:solidFill>
                          <a:latin typeface="+mn-lt"/>
                          <a:ea typeface="+mn-ea"/>
                          <a:cs typeface="+mn-cs"/>
                        </a:rPr>
                        <a:t>9%</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pic>
        <p:nvPicPr>
          <p:cNvPr id="16" name="Picture 15"/>
          <p:cNvPicPr>
            <a:picLocks noChangeAspect="1"/>
          </p:cNvPicPr>
          <p:nvPr/>
        </p:nvPicPr>
        <p:blipFill>
          <a:blip r:embed="rId3" cstate="email">
            <a:duotone>
              <a:schemeClr val="accent5">
                <a:shade val="45000"/>
                <a:satMod val="135000"/>
              </a:schemeClr>
              <a:prstClr val="white"/>
            </a:duotone>
            <a:extLst>
              <a:ext uri="{BEBA8EAE-BF5A-486C-A8C5-ECC9F3942E4B}">
                <a14:imgProps xmlns:a14="http://schemas.microsoft.com/office/drawing/2010/main">
                  <a14:imgLayer r:embed="rId4">
                    <a14:imgEffect>
                      <a14:brightnessContrast contrast="-80000"/>
                    </a14:imgEffect>
                  </a14:imgLayer>
                </a14:imgProps>
              </a:ext>
              <a:ext uri="{28A0092B-C50C-407E-A947-70E740481C1C}">
                <a14:useLocalDpi xmlns:a14="http://schemas.microsoft.com/office/drawing/2010/main" val="0"/>
              </a:ext>
            </a:extLst>
          </a:blip>
          <a:stretch>
            <a:fillRect/>
          </a:stretch>
        </p:blipFill>
        <p:spPr>
          <a:xfrm>
            <a:off x="268395" y="1922906"/>
            <a:ext cx="557213" cy="463106"/>
          </a:xfrm>
          <a:prstGeom prst="rect">
            <a:avLst/>
          </a:prstGeom>
        </p:spPr>
      </p:pic>
      <p:pic>
        <p:nvPicPr>
          <p:cNvPr id="17" name="Picture 16"/>
          <p:cNvPicPr>
            <a:picLocks noChangeAspect="1"/>
          </p:cNvPicPr>
          <p:nvPr/>
        </p:nvPicPr>
        <p:blipFill>
          <a:blip r:embed="rId5" cstate="email">
            <a:duotone>
              <a:schemeClr val="bg2">
                <a:shade val="45000"/>
                <a:satMod val="135000"/>
              </a:schemeClr>
              <a:prstClr val="white"/>
            </a:duotone>
            <a:extLst>
              <a:ext uri="{BEBA8EAE-BF5A-486C-A8C5-ECC9F3942E4B}">
                <a14:imgProps xmlns:a14="http://schemas.microsoft.com/office/drawing/2010/main">
                  <a14:imgLayer r:embed="rId6">
                    <a14:imgEffect>
                      <a14:brightnessContrast contrast="-80000"/>
                    </a14:imgEffect>
                  </a14:imgLayer>
                </a14:imgProps>
              </a:ext>
              <a:ext uri="{28A0092B-C50C-407E-A947-70E740481C1C}">
                <a14:useLocalDpi xmlns:a14="http://schemas.microsoft.com/office/drawing/2010/main" val="0"/>
              </a:ext>
            </a:extLst>
          </a:blip>
          <a:stretch>
            <a:fillRect/>
          </a:stretch>
        </p:blipFill>
        <p:spPr>
          <a:xfrm>
            <a:off x="186090" y="3381756"/>
            <a:ext cx="630936" cy="580644"/>
          </a:xfrm>
          <a:prstGeom prst="rect">
            <a:avLst/>
          </a:prstGeom>
        </p:spPr>
      </p:pic>
      <p:sp>
        <p:nvSpPr>
          <p:cNvPr id="15" name="Title 1"/>
          <p:cNvSpPr>
            <a:spLocks noGrp="1"/>
          </p:cNvSpPr>
          <p:nvPr>
            <p:ph type="title"/>
          </p:nvPr>
        </p:nvSpPr>
        <p:spPr>
          <a:xfrm>
            <a:off x="457201" y="642938"/>
            <a:ext cx="8033657" cy="428625"/>
          </a:xfrm>
        </p:spPr>
        <p:txBody>
          <a:bodyPr/>
          <a:lstStyle/>
          <a:p>
            <a:r>
              <a:rPr lang="en-US" sz="3600" b="1" dirty="0">
                <a:solidFill>
                  <a:srgbClr val="D45E12"/>
                </a:solidFill>
              </a:rPr>
              <a:t>Participating INTA members</a:t>
            </a:r>
          </a:p>
        </p:txBody>
      </p:sp>
      <p:graphicFrame>
        <p:nvGraphicFramePr>
          <p:cNvPr id="24" name="Table 23"/>
          <p:cNvGraphicFramePr>
            <a:graphicFrameLocks noGrp="1"/>
          </p:cNvGraphicFramePr>
          <p:nvPr>
            <p:extLst/>
          </p:nvPr>
        </p:nvGraphicFramePr>
        <p:xfrm>
          <a:off x="3446384" y="1763586"/>
          <a:ext cx="2560320" cy="2910364"/>
        </p:xfrm>
        <a:graphic>
          <a:graphicData uri="http://schemas.openxmlformats.org/drawingml/2006/table">
            <a:tbl>
              <a:tblPr firstRow="1" bandRow="1">
                <a:tableStyleId>{2D5ABB26-0587-4C30-8999-92F81FD0307C}</a:tableStyleId>
              </a:tblPr>
              <a:tblGrid>
                <a:gridCol w="164592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tblGrid>
              <a:tr h="418624">
                <a:tc>
                  <a:txBody>
                    <a:bodyPr/>
                    <a:lstStyle/>
                    <a:p>
                      <a:r>
                        <a:rPr lang="en-US" sz="1000" b="1" dirty="0">
                          <a:solidFill>
                            <a:schemeClr val="tx1"/>
                          </a:solidFill>
                          <a:latin typeface="+mn-lt"/>
                        </a:rPr>
                        <a:t>Region Conduct Business</a:t>
                      </a:r>
                    </a:p>
                  </a:txBody>
                  <a:tcPr marL="0" marR="0" marT="34290" marB="34290" anchor="b"/>
                </a:tc>
                <a:tc>
                  <a:txBody>
                    <a:bodyPr/>
                    <a:lstStyle/>
                    <a:p>
                      <a:pPr algn="ctr" fontAlgn="b"/>
                      <a:r>
                        <a:rPr lang="en-US" sz="1000" b="1" u="none" strike="noStrike" dirty="0">
                          <a:solidFill>
                            <a:schemeClr val="accent1"/>
                          </a:solidFill>
                          <a:latin typeface="+mn-lt"/>
                        </a:rPr>
                        <a:t>Total</a:t>
                      </a:r>
                    </a:p>
                    <a:p>
                      <a:pPr algn="ctr" fontAlgn="b"/>
                      <a:r>
                        <a:rPr lang="en-US" sz="1000" b="1" u="none" strike="noStrike" dirty="0">
                          <a:solidFill>
                            <a:schemeClr val="accent1"/>
                          </a:solidFill>
                          <a:latin typeface="+mn-lt"/>
                        </a:rPr>
                        <a:t>(n=33)</a:t>
                      </a:r>
                      <a:br>
                        <a:rPr lang="en-US" sz="1000" b="1" u="none" strike="noStrike" dirty="0">
                          <a:solidFill>
                            <a:schemeClr val="accent1"/>
                          </a:solidFill>
                          <a:latin typeface="+mn-lt"/>
                        </a:rPr>
                      </a:br>
                      <a:endParaRPr lang="en-US" sz="1000" b="1" i="0" u="none" strike="noStrike" dirty="0">
                        <a:solidFill>
                          <a:schemeClr val="accent1"/>
                        </a:solidFill>
                        <a:latin typeface="+mn-lt"/>
                      </a:endParaRPr>
                    </a:p>
                  </a:txBody>
                  <a:tcPr marL="9071" marR="9071" marT="7144" marB="0" anchor="b"/>
                </a:tc>
                <a:extLst>
                  <a:ext uri="{0D108BD9-81ED-4DB2-BD59-A6C34878D82A}">
                    <a16:rowId xmlns:a16="http://schemas.microsoft.com/office/drawing/2014/main" xmlns="" val="10000"/>
                  </a:ext>
                </a:extLst>
              </a:tr>
              <a:tr h="171450">
                <a:tc>
                  <a:txBody>
                    <a:bodyPr/>
                    <a:lstStyle/>
                    <a:p>
                      <a:pPr algn="l" fontAlgn="b"/>
                      <a:r>
                        <a:rPr lang="en-US" sz="1000" b="0" kern="1200" baseline="0" dirty="0">
                          <a:solidFill>
                            <a:schemeClr val="tx1"/>
                          </a:solidFill>
                          <a:latin typeface="+mn-lt"/>
                          <a:ea typeface="+mn-ea"/>
                          <a:cs typeface="+mn-cs"/>
                        </a:rPr>
                        <a:t>Europe:  European Union</a:t>
                      </a:r>
                    </a:p>
                  </a:txBody>
                  <a:tcPr marL="0" marR="0" marT="34290" marB="3429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82% </a:t>
                      </a:r>
                    </a:p>
                  </a:txBody>
                  <a:tcPr marL="9071" marR="9071" marT="7144"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1450">
                <a:tc>
                  <a:txBody>
                    <a:bodyPr/>
                    <a:lstStyle/>
                    <a:p>
                      <a:pPr algn="l" fontAlgn="b"/>
                      <a:r>
                        <a:rPr lang="en-US" sz="1000" b="0" kern="1200" baseline="0" dirty="0">
                          <a:solidFill>
                            <a:schemeClr val="tx1"/>
                          </a:solidFill>
                          <a:latin typeface="+mn-lt"/>
                          <a:ea typeface="+mn-ea"/>
                          <a:cs typeface="+mn-cs"/>
                        </a:rPr>
                        <a:t>Europe:  Non-European Union</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73%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71450">
                <a:tc>
                  <a:txBody>
                    <a:bodyPr/>
                    <a:lstStyle/>
                    <a:p>
                      <a:pPr algn="l" fontAlgn="b"/>
                      <a:r>
                        <a:rPr lang="en-US" sz="1000" b="0" kern="1200" baseline="0" dirty="0">
                          <a:solidFill>
                            <a:schemeClr val="tx1"/>
                          </a:solidFill>
                          <a:latin typeface="+mn-lt"/>
                          <a:ea typeface="+mn-ea"/>
                          <a:cs typeface="+mn-cs"/>
                        </a:rPr>
                        <a:t>Europe:  Russia &amp; CIS</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70%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71450">
                <a:tc>
                  <a:txBody>
                    <a:bodyPr/>
                    <a:lstStyle/>
                    <a:p>
                      <a:pPr algn="l" fontAlgn="b"/>
                      <a:r>
                        <a:rPr lang="en-US" sz="1000" b="0" kern="1200" dirty="0">
                          <a:solidFill>
                            <a:schemeClr val="tx1"/>
                          </a:solidFill>
                          <a:latin typeface="+mn-lt"/>
                          <a:ea typeface="+mn-ea"/>
                          <a:cs typeface="+mn-cs"/>
                        </a:rPr>
                        <a:t>North</a:t>
                      </a:r>
                      <a:r>
                        <a:rPr lang="en-US" sz="1000" b="0" kern="1200" baseline="0" dirty="0">
                          <a:solidFill>
                            <a:schemeClr val="tx1"/>
                          </a:solidFill>
                          <a:latin typeface="+mn-lt"/>
                          <a:ea typeface="+mn-ea"/>
                          <a:cs typeface="+mn-cs"/>
                        </a:rPr>
                        <a:t> American (US &amp; Canada)</a:t>
                      </a:r>
                      <a:endParaRPr lang="en-US" sz="1000" b="0" kern="1200" dirty="0">
                        <a:solidFill>
                          <a:schemeClr val="tx1"/>
                        </a:solidFill>
                        <a:latin typeface="+mn-lt"/>
                        <a:ea typeface="+mn-ea"/>
                        <a:cs typeface="+mn-cs"/>
                      </a:endParaRP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100%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171450">
                <a:tc>
                  <a:txBody>
                    <a:bodyPr/>
                    <a:lstStyle/>
                    <a:p>
                      <a:pPr algn="l" fontAlgn="b"/>
                      <a:r>
                        <a:rPr lang="en-US" sz="1000" b="0" kern="1200" baseline="0" dirty="0">
                          <a:solidFill>
                            <a:schemeClr val="tx1"/>
                          </a:solidFill>
                          <a:latin typeface="+mn-lt"/>
                          <a:ea typeface="+mn-ea"/>
                          <a:cs typeface="+mn-cs"/>
                        </a:rPr>
                        <a:t>Latin America, Caribbean, or Mexico</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000" b="0" kern="1200" dirty="0">
                          <a:solidFill>
                            <a:schemeClr val="accent1"/>
                          </a:solidFill>
                          <a:latin typeface="+mn-lt"/>
                          <a:ea typeface="+mn-ea"/>
                          <a:cs typeface="+mn-cs"/>
                        </a:rPr>
                        <a:t>82%</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r h="171450">
                <a:tc>
                  <a:txBody>
                    <a:bodyPr/>
                    <a:lstStyle/>
                    <a:p>
                      <a:pPr algn="l" fontAlgn="b"/>
                      <a:r>
                        <a:rPr lang="en-US" sz="1000" b="0" kern="1200" baseline="0" dirty="0">
                          <a:solidFill>
                            <a:schemeClr val="tx1"/>
                          </a:solidFill>
                          <a:latin typeface="+mn-lt"/>
                          <a:ea typeface="+mn-ea"/>
                          <a:cs typeface="+mn-cs"/>
                        </a:rPr>
                        <a:t>East Asia &amp; Pacific</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79%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71450">
                <a:tc>
                  <a:txBody>
                    <a:bodyPr/>
                    <a:lstStyle/>
                    <a:p>
                      <a:pPr algn="l" fontAlgn="b"/>
                      <a:r>
                        <a:rPr lang="en-US" sz="1000" b="0" kern="1200" dirty="0">
                          <a:solidFill>
                            <a:schemeClr val="tx1"/>
                          </a:solidFill>
                          <a:latin typeface="+mn-lt"/>
                          <a:ea typeface="+mn-ea"/>
                          <a:cs typeface="+mn-cs"/>
                        </a:rPr>
                        <a:t>South Asia</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76%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71450">
                <a:tc>
                  <a:txBody>
                    <a:bodyPr/>
                    <a:lstStyle/>
                    <a:p>
                      <a:pPr algn="l" fontAlgn="b"/>
                      <a:r>
                        <a:rPr lang="en-US" sz="1000" b="0" kern="1200" dirty="0">
                          <a:solidFill>
                            <a:schemeClr val="tx1"/>
                          </a:solidFill>
                          <a:latin typeface="+mn-lt"/>
                          <a:ea typeface="+mn-ea"/>
                          <a:cs typeface="+mn-cs"/>
                        </a:rPr>
                        <a:t>Middle East &amp; North Africa</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76%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8"/>
                  </a:ext>
                </a:extLst>
              </a:tr>
              <a:tr h="171450">
                <a:tc>
                  <a:txBody>
                    <a:bodyPr/>
                    <a:lstStyle/>
                    <a:p>
                      <a:pPr algn="l" fontAlgn="b"/>
                      <a:r>
                        <a:rPr lang="en-US" sz="1000" b="0" kern="1200" dirty="0">
                          <a:solidFill>
                            <a:schemeClr val="tx1"/>
                          </a:solidFill>
                          <a:latin typeface="+mn-lt"/>
                          <a:ea typeface="+mn-ea"/>
                          <a:cs typeface="+mn-cs"/>
                        </a:rPr>
                        <a:t>Sub-Saharan</a:t>
                      </a:r>
                      <a:r>
                        <a:rPr lang="en-US" sz="1000" b="0" kern="1200" baseline="0" dirty="0">
                          <a:solidFill>
                            <a:schemeClr val="tx1"/>
                          </a:solidFill>
                          <a:latin typeface="+mn-lt"/>
                          <a:ea typeface="+mn-ea"/>
                          <a:cs typeface="+mn-cs"/>
                        </a:rPr>
                        <a:t> Africa</a:t>
                      </a:r>
                      <a:endParaRPr lang="en-US" sz="1000" b="0" kern="1200" dirty="0">
                        <a:solidFill>
                          <a:schemeClr val="tx1"/>
                        </a:solidFill>
                        <a:latin typeface="+mn-lt"/>
                        <a:ea typeface="+mn-ea"/>
                        <a:cs typeface="+mn-cs"/>
                      </a:endParaRP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61%</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9"/>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2633681133"/>
              </p:ext>
            </p:extLst>
          </p:nvPr>
        </p:nvGraphicFramePr>
        <p:xfrm>
          <a:off x="3446384" y="4673950"/>
          <a:ext cx="2643068" cy="1523524"/>
        </p:xfrm>
        <a:graphic>
          <a:graphicData uri="http://schemas.openxmlformats.org/drawingml/2006/table">
            <a:tbl>
              <a:tblPr firstRow="1" bandRow="1">
                <a:tableStyleId>{2D5ABB26-0587-4C30-8999-92F81FD0307C}</a:tableStyleId>
              </a:tblPr>
              <a:tblGrid>
                <a:gridCol w="1699115">
                  <a:extLst>
                    <a:ext uri="{9D8B030D-6E8A-4147-A177-3AD203B41FA5}">
                      <a16:colId xmlns:a16="http://schemas.microsoft.com/office/drawing/2014/main" xmlns="" val="20000"/>
                    </a:ext>
                  </a:extLst>
                </a:gridCol>
                <a:gridCol w="943953">
                  <a:extLst>
                    <a:ext uri="{9D8B030D-6E8A-4147-A177-3AD203B41FA5}">
                      <a16:colId xmlns:a16="http://schemas.microsoft.com/office/drawing/2014/main" xmlns="" val="20001"/>
                    </a:ext>
                  </a:extLst>
                </a:gridCol>
              </a:tblGrid>
              <a:tr h="418624">
                <a:tc>
                  <a:txBody>
                    <a:bodyPr/>
                    <a:lstStyle/>
                    <a:p>
                      <a:r>
                        <a:rPr lang="en-US" sz="1000" b="1" dirty="0">
                          <a:solidFill>
                            <a:schemeClr val="tx1"/>
                          </a:solidFill>
                          <a:latin typeface="+mn-lt"/>
                        </a:rPr>
                        <a:t>Region of Origin</a:t>
                      </a:r>
                    </a:p>
                  </a:txBody>
                  <a:tcPr marL="0" marR="0" marT="34290" marB="34290" anchor="b"/>
                </a:tc>
                <a:tc>
                  <a:txBody>
                    <a:bodyPr/>
                    <a:lstStyle/>
                    <a:p>
                      <a:pPr algn="ctr" fontAlgn="b"/>
                      <a:endParaRPr lang="en-US" sz="1000" b="1" i="0" u="none" strike="noStrike" dirty="0">
                        <a:solidFill>
                          <a:schemeClr val="accent1"/>
                        </a:solidFill>
                        <a:latin typeface="+mn-lt"/>
                      </a:endParaRPr>
                    </a:p>
                  </a:txBody>
                  <a:tcPr marL="9071" marR="9071" marT="7144" marB="0" anchor="b"/>
                </a:tc>
                <a:extLst>
                  <a:ext uri="{0D108BD9-81ED-4DB2-BD59-A6C34878D82A}">
                    <a16:rowId xmlns:a16="http://schemas.microsoft.com/office/drawing/2014/main" xmlns="" val="10000"/>
                  </a:ext>
                </a:extLst>
              </a:tr>
              <a:tr h="171450">
                <a:tc>
                  <a:txBody>
                    <a:bodyPr/>
                    <a:lstStyle/>
                    <a:p>
                      <a:pPr algn="l" fontAlgn="b"/>
                      <a:r>
                        <a:rPr lang="en-US" sz="1000" b="0" kern="1200" baseline="0" dirty="0">
                          <a:solidFill>
                            <a:schemeClr val="tx1"/>
                          </a:solidFill>
                          <a:latin typeface="+mn-lt"/>
                          <a:ea typeface="+mn-ea"/>
                          <a:cs typeface="+mn-cs"/>
                        </a:rPr>
                        <a:t>Europe: European Union</a:t>
                      </a:r>
                    </a:p>
                  </a:txBody>
                  <a:tcPr marL="0" marR="0" marT="34290" marB="3429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21% </a:t>
                      </a:r>
                    </a:p>
                  </a:txBody>
                  <a:tcPr marL="9071" marR="9071" marT="7144"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145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00" b="0" kern="1200" baseline="0" dirty="0">
                          <a:solidFill>
                            <a:schemeClr val="tx1"/>
                          </a:solidFill>
                          <a:latin typeface="+mn-lt"/>
                          <a:ea typeface="+mn-ea"/>
                          <a:cs typeface="+mn-cs"/>
                        </a:rPr>
                        <a:t>Europe: non-European Union</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3%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71450">
                <a:tc>
                  <a:txBody>
                    <a:bodyPr/>
                    <a:lstStyle/>
                    <a:p>
                      <a:pPr algn="l" fontAlgn="b"/>
                      <a:r>
                        <a:rPr lang="en-US" sz="1000" b="0" kern="1200" baseline="0" dirty="0">
                          <a:solidFill>
                            <a:schemeClr val="tx1"/>
                          </a:solidFill>
                          <a:latin typeface="+mn-lt"/>
                          <a:ea typeface="+mn-ea"/>
                          <a:cs typeface="+mn-cs"/>
                        </a:rPr>
                        <a:t>North America (US &amp; Can)</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000" b="0" kern="1200" dirty="0">
                          <a:solidFill>
                            <a:schemeClr val="accent1"/>
                          </a:solidFill>
                          <a:latin typeface="+mn-lt"/>
                          <a:ea typeface="+mn-ea"/>
                          <a:cs typeface="+mn-cs"/>
                        </a:rPr>
                        <a:t>67%</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171450">
                <a:tc>
                  <a:txBody>
                    <a:bodyPr/>
                    <a:lstStyle/>
                    <a:p>
                      <a:pPr algn="l" fontAlgn="b"/>
                      <a:r>
                        <a:rPr lang="en-US" sz="1000" b="0" kern="1200" baseline="0" dirty="0">
                          <a:solidFill>
                            <a:schemeClr val="tx1"/>
                          </a:solidFill>
                          <a:latin typeface="+mn-lt"/>
                          <a:ea typeface="+mn-ea"/>
                          <a:cs typeface="+mn-cs"/>
                        </a:rPr>
                        <a:t>Latin America &amp; Caribbean</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6%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171450">
                <a:tc>
                  <a:txBody>
                    <a:bodyPr/>
                    <a:lstStyle/>
                    <a:p>
                      <a:pPr algn="l" fontAlgn="b"/>
                      <a:r>
                        <a:rPr lang="en-US" sz="1000" b="0" kern="1200" baseline="0" dirty="0">
                          <a:solidFill>
                            <a:schemeClr val="tx1"/>
                          </a:solidFill>
                          <a:latin typeface="+mn-lt"/>
                          <a:ea typeface="+mn-ea"/>
                          <a:cs typeface="+mn-cs"/>
                        </a:rPr>
                        <a:t>East Asia &amp; Pacific</a:t>
                      </a:r>
                    </a:p>
                  </a:txBody>
                  <a:tcPr marL="0" marR="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000" b="0" kern="1200" dirty="0">
                          <a:solidFill>
                            <a:schemeClr val="accent1"/>
                          </a:solidFill>
                          <a:latin typeface="+mn-lt"/>
                          <a:ea typeface="+mn-ea"/>
                          <a:cs typeface="+mn-cs"/>
                        </a:rPr>
                        <a:t>3% </a:t>
                      </a:r>
                    </a:p>
                  </a:txBody>
                  <a:tcPr marL="9071" marR="9071" marT="714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pic>
        <p:nvPicPr>
          <p:cNvPr id="26" name="Picture 25"/>
          <p:cNvPicPr>
            <a:picLocks noChangeAspect="1"/>
          </p:cNvPicPr>
          <p:nvPr/>
        </p:nvPicPr>
        <p:blipFill>
          <a:blip r:embed="rId7" cstate="email">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048001" y="1851007"/>
            <a:ext cx="398383" cy="398383"/>
          </a:xfrm>
          <a:prstGeom prst="rect">
            <a:avLst/>
          </a:prstGeom>
        </p:spPr>
      </p:pic>
      <p:pic>
        <p:nvPicPr>
          <p:cNvPr id="27" name="Picture 26"/>
          <p:cNvPicPr>
            <a:picLocks noChangeAspect="1"/>
          </p:cNvPicPr>
          <p:nvPr/>
        </p:nvPicPr>
        <p:blipFill>
          <a:blip r:embed="rId7" cstate="email">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048001" y="4380900"/>
            <a:ext cx="398383" cy="398383"/>
          </a:xfrm>
          <a:prstGeom prst="rect">
            <a:avLst/>
          </a:prstGeom>
        </p:spPr>
      </p:pic>
      <p:sp>
        <p:nvSpPr>
          <p:cNvPr id="21" name="Content Placeholder 3"/>
          <p:cNvSpPr txBox="1">
            <a:spLocks/>
          </p:cNvSpPr>
          <p:nvPr/>
        </p:nvSpPr>
        <p:spPr>
          <a:xfrm>
            <a:off x="7045234" y="2425987"/>
            <a:ext cx="1794162" cy="2642402"/>
          </a:xfrm>
          <a:prstGeom prst="rect">
            <a:avLst/>
          </a:prstGeom>
          <a:solidFill>
            <a:schemeClr val="tx1">
              <a:lumMod val="20000"/>
              <a:lumOff val="80000"/>
            </a:schemeClr>
          </a:solidFill>
        </p:spPr>
        <p:txBody>
          <a:bodyPr/>
          <a:lstStyle>
            <a:lvl1pPr marL="457200" indent="-457200" algn="l" defTabSz="457200" rtl="0" eaLnBrk="1" latinLnBrk="0" hangingPunct="1">
              <a:lnSpc>
                <a:spcPct val="100000"/>
              </a:lnSpc>
              <a:spcBef>
                <a:spcPts val="800"/>
              </a:spcBef>
              <a:buClr>
                <a:srgbClr val="5F5F5F"/>
              </a:buClr>
              <a:buFont typeface="Arial"/>
              <a:buChar char="•"/>
              <a:defRPr sz="1800" kern="1200" baseline="0">
                <a:solidFill>
                  <a:srgbClr val="5F5F5F"/>
                </a:solidFill>
                <a:latin typeface="+mn-lt"/>
                <a:ea typeface="+mn-ea"/>
                <a:cs typeface="+mn-cs"/>
              </a:defRPr>
            </a:lvl1pPr>
            <a:lvl2pPr marL="908050" indent="-457200" algn="l" defTabSz="457200" rtl="0" eaLnBrk="1" latinLnBrk="0" hangingPunct="1">
              <a:lnSpc>
                <a:spcPct val="100000"/>
              </a:lnSpc>
              <a:spcBef>
                <a:spcPts val="800"/>
              </a:spcBef>
              <a:buClr>
                <a:srgbClr val="5F5F5F"/>
              </a:buClr>
              <a:buFont typeface="Arial" pitchFamily="34" charset="0"/>
              <a:buChar char="•"/>
              <a:defRPr sz="1600" kern="1200" baseline="0">
                <a:solidFill>
                  <a:srgbClr val="5F5F5F"/>
                </a:solidFill>
                <a:latin typeface="+mn-lt"/>
                <a:ea typeface="+mn-ea"/>
                <a:cs typeface="+mn-cs"/>
              </a:defRPr>
            </a:lvl2pPr>
            <a:lvl3pPr marL="1371600" indent="-457200" algn="l" defTabSz="457200" rtl="0" eaLnBrk="1" latinLnBrk="0" hangingPunct="1">
              <a:lnSpc>
                <a:spcPct val="100000"/>
              </a:lnSpc>
              <a:spcBef>
                <a:spcPts val="700"/>
              </a:spcBef>
              <a:buClr>
                <a:srgbClr val="5F5F5F"/>
              </a:buClr>
              <a:buFont typeface="Arial"/>
              <a:buChar char="•"/>
              <a:defRPr sz="1400" kern="1200" baseline="0">
                <a:solidFill>
                  <a:srgbClr val="5F5F5F"/>
                </a:solidFill>
                <a:latin typeface="+mn-lt"/>
                <a:ea typeface="+mn-ea"/>
                <a:cs typeface="+mn-cs"/>
              </a:defRPr>
            </a:lvl3pPr>
            <a:lvl4pPr marL="1825625" indent="-454025" algn="l" defTabSz="457200" rtl="0" eaLnBrk="1" latinLnBrk="0" hangingPunct="1">
              <a:lnSpc>
                <a:spcPct val="100000"/>
              </a:lnSpc>
              <a:spcBef>
                <a:spcPts val="700"/>
              </a:spcBef>
              <a:buClr>
                <a:srgbClr val="5F5F5F"/>
              </a:buClr>
              <a:buFont typeface="Arial" pitchFamily="34" charset="0"/>
              <a:buChar char="•"/>
              <a:defRPr sz="1200" kern="1200" baseline="0">
                <a:solidFill>
                  <a:srgbClr val="5F5F5F"/>
                </a:solidFill>
                <a:latin typeface="+mn-lt"/>
                <a:ea typeface="+mn-ea"/>
                <a:cs typeface="+mn-cs"/>
              </a:defRPr>
            </a:lvl4pPr>
            <a:lvl5pPr marL="2286000" indent="-457200" algn="l" defTabSz="457200" rtl="0" eaLnBrk="1" latinLnBrk="0" hangingPunct="1">
              <a:lnSpc>
                <a:spcPct val="100000"/>
              </a:lnSpc>
              <a:spcBef>
                <a:spcPts val="7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2713" indent="-112713"/>
            <a:r>
              <a:rPr lang="en-US" sz="1600" dirty="0"/>
              <a:t>Participants: represent a broad range of company sizes </a:t>
            </a:r>
          </a:p>
          <a:p>
            <a:pPr marL="112713" indent="-112713"/>
            <a:endParaRPr lang="en-US" sz="1600" dirty="0"/>
          </a:p>
          <a:p>
            <a:pPr marL="112713" indent="-112713"/>
            <a:r>
              <a:rPr lang="en-US" sz="1600" dirty="0"/>
              <a:t>Participants: conduct business all over the world</a:t>
            </a:r>
          </a:p>
        </p:txBody>
      </p:sp>
      <p:sp>
        <p:nvSpPr>
          <p:cNvPr id="12" name="Slide Number Placeholder 1"/>
          <p:cNvSpPr txBox="1">
            <a:spLocks/>
          </p:cNvSpPr>
          <p:nvPr/>
        </p:nvSpPr>
        <p:spPr bwMode="auto">
          <a:xfrm>
            <a:off x="6958473" y="1"/>
            <a:ext cx="2133600" cy="365125"/>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itchFamily="34" charset="0"/>
                <a:ea typeface="+mn-ea"/>
                <a:cs typeface="Arial" pitchFamily="34" charset="0"/>
              </a:defRPr>
            </a:lvl1pPr>
            <a:lvl2pPr marL="457148" algn="ctr" rtl="0" fontAlgn="base">
              <a:spcBef>
                <a:spcPct val="50000"/>
              </a:spcBef>
              <a:spcAft>
                <a:spcPct val="0"/>
              </a:spcAft>
              <a:defRPr sz="1600" kern="1200">
                <a:solidFill>
                  <a:schemeClr val="tx1"/>
                </a:solidFill>
                <a:latin typeface="Arial" charset="0"/>
                <a:ea typeface="+mn-ea"/>
                <a:cs typeface="Arial" charset="0"/>
              </a:defRPr>
            </a:lvl2pPr>
            <a:lvl3pPr marL="914296" algn="ctr" rtl="0" fontAlgn="base">
              <a:spcBef>
                <a:spcPct val="50000"/>
              </a:spcBef>
              <a:spcAft>
                <a:spcPct val="0"/>
              </a:spcAft>
              <a:defRPr sz="1600" kern="1200">
                <a:solidFill>
                  <a:schemeClr val="tx1"/>
                </a:solidFill>
                <a:latin typeface="Arial" charset="0"/>
                <a:ea typeface="+mn-ea"/>
                <a:cs typeface="Arial" charset="0"/>
              </a:defRPr>
            </a:lvl3pPr>
            <a:lvl4pPr marL="1371445" algn="ctr" rtl="0" fontAlgn="base">
              <a:spcBef>
                <a:spcPct val="50000"/>
              </a:spcBef>
              <a:spcAft>
                <a:spcPct val="0"/>
              </a:spcAft>
              <a:defRPr sz="1600" kern="1200">
                <a:solidFill>
                  <a:schemeClr val="tx1"/>
                </a:solidFill>
                <a:latin typeface="Arial" charset="0"/>
                <a:ea typeface="+mn-ea"/>
                <a:cs typeface="Arial" charset="0"/>
              </a:defRPr>
            </a:lvl4pPr>
            <a:lvl5pPr marL="1828592" algn="ctr" rtl="0" fontAlgn="base">
              <a:spcBef>
                <a:spcPct val="50000"/>
              </a:spcBef>
              <a:spcAft>
                <a:spcPct val="0"/>
              </a:spcAft>
              <a:defRPr sz="1600" kern="1200">
                <a:solidFill>
                  <a:schemeClr val="tx1"/>
                </a:solidFill>
                <a:latin typeface="Arial" charset="0"/>
                <a:ea typeface="+mn-ea"/>
                <a:cs typeface="Arial" charset="0"/>
              </a:defRPr>
            </a:lvl5pPr>
            <a:lvl6pPr marL="2285740" algn="l" defTabSz="914296" rtl="0" eaLnBrk="1" latinLnBrk="0" hangingPunct="1">
              <a:defRPr sz="1600" kern="1200">
                <a:solidFill>
                  <a:schemeClr val="tx1"/>
                </a:solidFill>
                <a:latin typeface="Arial" charset="0"/>
                <a:ea typeface="+mn-ea"/>
                <a:cs typeface="Arial" charset="0"/>
              </a:defRPr>
            </a:lvl6pPr>
            <a:lvl7pPr marL="2742888" algn="l" defTabSz="914296" rtl="0" eaLnBrk="1" latinLnBrk="0" hangingPunct="1">
              <a:defRPr sz="1600" kern="1200">
                <a:solidFill>
                  <a:schemeClr val="tx1"/>
                </a:solidFill>
                <a:latin typeface="Arial" charset="0"/>
                <a:ea typeface="+mn-ea"/>
                <a:cs typeface="Arial" charset="0"/>
              </a:defRPr>
            </a:lvl7pPr>
            <a:lvl8pPr marL="3200036" algn="l" defTabSz="914296" rtl="0" eaLnBrk="1" latinLnBrk="0" hangingPunct="1">
              <a:defRPr sz="1600" kern="1200">
                <a:solidFill>
                  <a:schemeClr val="tx1"/>
                </a:solidFill>
                <a:latin typeface="Arial" charset="0"/>
                <a:ea typeface="+mn-ea"/>
                <a:cs typeface="Arial" charset="0"/>
              </a:defRPr>
            </a:lvl8pPr>
            <a:lvl9pPr marL="3657184" algn="l" defTabSz="914296" rtl="0" eaLnBrk="1" latinLnBrk="0" hangingPunct="1">
              <a:defRPr sz="1600" kern="1200">
                <a:solidFill>
                  <a:schemeClr val="tx1"/>
                </a:solidFill>
                <a:latin typeface="Arial" charset="0"/>
                <a:ea typeface="+mn-ea"/>
                <a:cs typeface="Arial" charset="0"/>
              </a:defRPr>
            </a:lvl9pPr>
          </a:lstStyle>
          <a:p>
            <a:fld id="{8631AE48-D055-4DA4-BA50-B28B09577358}" type="slidenum">
              <a:rPr lang="en-US" smtClean="0"/>
              <a:pPr/>
              <a:t>4</a:t>
            </a:fld>
            <a:endParaRPr lang="en-US" dirty="0"/>
          </a:p>
        </p:txBody>
      </p:sp>
    </p:spTree>
    <p:extLst>
      <p:ext uri="{BB962C8B-B14F-4D97-AF65-F5344CB8AC3E}">
        <p14:creationId xmlns:p14="http://schemas.microsoft.com/office/powerpoint/2010/main" val="364034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72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Defense Not Choice is Driving Right Protection Costs</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2960" indent="0">
              <a:spcBef>
                <a:spcPts val="0"/>
              </a:spcBef>
              <a:spcAft>
                <a:spcPts val="1000"/>
              </a:spcAft>
              <a:buNone/>
            </a:pPr>
            <a:endParaRPr lang="en-US" sz="2800" dirty="0">
              <a:solidFill>
                <a:schemeClr val="tx1">
                  <a:lumMod val="65000"/>
                  <a:lumOff val="35000"/>
                </a:schemeClr>
              </a:solidFill>
            </a:endParaRPr>
          </a:p>
          <a:p>
            <a:pPr marL="822960" indent="0">
              <a:spcBef>
                <a:spcPts val="0"/>
              </a:spcBef>
              <a:spcAft>
                <a:spcPts val="1000"/>
              </a:spcAft>
              <a:buNone/>
            </a:pPr>
            <a:endParaRPr lang="en-US" sz="1800" dirty="0">
              <a:solidFill>
                <a:schemeClr val="tx1">
                  <a:lumMod val="65000"/>
                  <a:lumOff val="35000"/>
                </a:schemeClr>
              </a:solidFill>
            </a:endParaRPr>
          </a:p>
        </p:txBody>
      </p:sp>
      <p:sp>
        <p:nvSpPr>
          <p:cNvPr id="2" name="Slide Number Placeholder 1"/>
          <p:cNvSpPr>
            <a:spLocks noGrp="1"/>
          </p:cNvSpPr>
          <p:nvPr>
            <p:ph type="sldNum" sz="quarter" idx="4294967295"/>
          </p:nvPr>
        </p:nvSpPr>
        <p:spPr>
          <a:xfrm>
            <a:off x="6958473" y="1"/>
            <a:ext cx="2133600" cy="365125"/>
          </a:xfrm>
          <a:prstGeom prst="rect">
            <a:avLst/>
          </a:prstGeom>
        </p:spPr>
        <p:txBody>
          <a:bodyPr/>
          <a:lstStyle/>
          <a:p>
            <a:fld id="{8631AE48-D055-4DA4-BA50-B28B09577358}" type="slidenum">
              <a:rPr lang="en-US" smtClean="0"/>
              <a:pPr/>
              <a:t>5</a:t>
            </a:fld>
            <a:endParaRPr lang="en-US" dirty="0"/>
          </a:p>
        </p:txBody>
      </p:sp>
      <p:sp>
        <p:nvSpPr>
          <p:cNvPr id="3" name="Rectangle 2"/>
          <p:cNvSpPr/>
          <p:nvPr/>
        </p:nvSpPr>
        <p:spPr>
          <a:xfrm>
            <a:off x="845128" y="1499242"/>
            <a:ext cx="7613072" cy="5539978"/>
          </a:xfrm>
          <a:prstGeom prst="rect">
            <a:avLst/>
          </a:prstGeom>
        </p:spPr>
        <p:txBody>
          <a:bodyPr wrap="square">
            <a:spAutoFit/>
          </a:bodyPr>
          <a:lstStyle/>
          <a:p>
            <a:pPr lvl="2" algn="l"/>
            <a:endParaRPr lang="en-US" sz="1200" dirty="0">
              <a:solidFill>
                <a:schemeClr val="tx1">
                  <a:lumMod val="65000"/>
                  <a:lumOff val="35000"/>
                </a:schemeClr>
              </a:solidFill>
            </a:endParaRPr>
          </a:p>
          <a:p>
            <a:pPr marL="800100" lvl="1" indent="-342900">
              <a:buFont typeface="Arial" panose="020B0604020202020204" pitchFamily="34" charset="0"/>
              <a:buChar char="•"/>
            </a:pPr>
            <a:r>
              <a:rPr lang="en-US" sz="2200" dirty="0">
                <a:solidFill>
                  <a:schemeClr val="tx1">
                    <a:lumMod val="65000"/>
                    <a:lumOff val="35000"/>
                  </a:schemeClr>
                </a:solidFill>
              </a:rPr>
              <a:t>Trademark owners who answered the survey are registering new gTLDs in order prevent bad actors from registering them first. </a:t>
            </a:r>
            <a:r>
              <a:rPr lang="en-US" sz="2200" b="1" dirty="0">
                <a:solidFill>
                  <a:schemeClr val="tx1">
                    <a:lumMod val="65000"/>
                    <a:lumOff val="35000"/>
                  </a:schemeClr>
                </a:solidFill>
              </a:rPr>
              <a:t>This is because brand owners have a responsibility to protect consumers from fraud and abuse.</a:t>
            </a:r>
          </a:p>
          <a:p>
            <a:pPr marL="1257300" lvl="2" indent="-342900" algn="l">
              <a:buFont typeface="Arial" panose="020B0604020202020204" pitchFamily="34" charset="0"/>
              <a:buChar char="•"/>
            </a:pPr>
            <a:endParaRPr lang="en-US" sz="1200" dirty="0">
              <a:solidFill>
                <a:schemeClr val="tx1">
                  <a:lumMod val="65000"/>
                  <a:lumOff val="35000"/>
                </a:schemeClr>
              </a:solidFill>
            </a:endParaRPr>
          </a:p>
          <a:p>
            <a:pPr marL="800100" lvl="1" indent="-342900" algn="l">
              <a:buFont typeface="Arial" panose="020B0604020202020204" pitchFamily="34" charset="0"/>
              <a:buChar char="•"/>
            </a:pPr>
            <a:r>
              <a:rPr lang="en-US" sz="2200" dirty="0">
                <a:solidFill>
                  <a:schemeClr val="tx1">
                    <a:lumMod val="65000"/>
                    <a:lumOff val="35000"/>
                  </a:schemeClr>
                </a:solidFill>
              </a:rPr>
              <a:t>Only 10% of INTA respondents registered domain names because they saw a positive new alternative/opportunity.</a:t>
            </a:r>
          </a:p>
          <a:p>
            <a:pPr lvl="1" algn="l">
              <a:spcBef>
                <a:spcPts val="0"/>
              </a:spcBef>
            </a:pPr>
            <a:endParaRPr lang="en-US" sz="2200" dirty="0">
              <a:solidFill>
                <a:schemeClr val="tx1">
                  <a:lumMod val="65000"/>
                  <a:lumOff val="35000"/>
                </a:schemeClr>
              </a:solidFill>
            </a:endParaRPr>
          </a:p>
          <a:p>
            <a:pPr lvl="1" algn="l">
              <a:spcBef>
                <a:spcPts val="0"/>
              </a:spcBef>
            </a:pPr>
            <a:endParaRPr lang="en-US" sz="2200" dirty="0">
              <a:solidFill>
                <a:schemeClr val="tx1">
                  <a:lumMod val="65000"/>
                  <a:lumOff val="35000"/>
                </a:schemeClr>
              </a:solidFill>
            </a:endParaRPr>
          </a:p>
          <a:p>
            <a:pPr lvl="1" algn="l">
              <a:spcBef>
                <a:spcPts val="0"/>
              </a:spcBef>
            </a:pPr>
            <a:endParaRPr lang="en-US" sz="2200" dirty="0">
              <a:solidFill>
                <a:schemeClr val="tx1">
                  <a:lumMod val="65000"/>
                  <a:lumOff val="35000"/>
                </a:schemeClr>
              </a:solidFill>
            </a:endParaRPr>
          </a:p>
          <a:p>
            <a:pPr lvl="1" algn="l">
              <a:spcBef>
                <a:spcPts val="0"/>
              </a:spcBef>
            </a:pPr>
            <a:endParaRPr lang="en-US" sz="2200" dirty="0">
              <a:solidFill>
                <a:schemeClr val="tx1">
                  <a:lumMod val="65000"/>
                  <a:lumOff val="35000"/>
                </a:schemeClr>
              </a:solidFill>
            </a:endParaRPr>
          </a:p>
          <a:p>
            <a:pPr lvl="1" algn="l">
              <a:spcBef>
                <a:spcPts val="0"/>
              </a:spcBef>
            </a:pPr>
            <a:endParaRPr lang="en-US" sz="2200" dirty="0">
              <a:solidFill>
                <a:schemeClr val="tx1">
                  <a:lumMod val="65000"/>
                  <a:lumOff val="35000"/>
                </a:schemeClr>
              </a:solidFill>
            </a:endParaRPr>
          </a:p>
          <a:p>
            <a:pPr lvl="1" algn="l"/>
            <a:endParaRPr lang="en-US" sz="2200" dirty="0">
              <a:solidFill>
                <a:schemeClr val="tx1">
                  <a:lumMod val="65000"/>
                  <a:lumOff val="35000"/>
                </a:schemeClr>
              </a:solidFill>
            </a:endParaRPr>
          </a:p>
          <a:p>
            <a:pPr algn="l"/>
            <a:endParaRPr lang="en-US" sz="2200" dirty="0">
              <a:solidFill>
                <a:schemeClr val="tx1">
                  <a:lumMod val="65000"/>
                  <a:lumOff val="35000"/>
                </a:schemeClr>
              </a:solidFill>
            </a:endParaRPr>
          </a:p>
        </p:txBody>
      </p:sp>
    </p:spTree>
    <p:extLst>
      <p:ext uri="{BB962C8B-B14F-4D97-AF65-F5344CB8AC3E}">
        <p14:creationId xmlns:p14="http://schemas.microsoft.com/office/powerpoint/2010/main" val="407667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3600" b="1" dirty="0">
              <a:solidFill>
                <a:srgbClr val="D45E12"/>
              </a:solidFill>
            </a:endParaRP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2960" indent="0">
              <a:spcBef>
                <a:spcPts val="0"/>
              </a:spcBef>
              <a:spcAft>
                <a:spcPts val="1000"/>
              </a:spcAft>
              <a:buNone/>
            </a:pPr>
            <a:endParaRPr lang="en-US" sz="2800" dirty="0">
              <a:solidFill>
                <a:schemeClr val="tx1">
                  <a:lumMod val="65000"/>
                  <a:lumOff val="35000"/>
                </a:schemeClr>
              </a:solidFill>
            </a:endParaRPr>
          </a:p>
          <a:p>
            <a:pPr marL="822960" indent="0">
              <a:spcBef>
                <a:spcPts val="0"/>
              </a:spcBef>
              <a:spcAft>
                <a:spcPts val="1000"/>
              </a:spcAft>
              <a:buNone/>
            </a:pPr>
            <a:endParaRPr lang="en-US" sz="1800" dirty="0">
              <a:solidFill>
                <a:schemeClr val="tx1">
                  <a:lumMod val="65000"/>
                  <a:lumOff val="35000"/>
                </a:schemeClr>
              </a:solidFill>
            </a:endParaRPr>
          </a:p>
        </p:txBody>
      </p:sp>
      <p:sp>
        <p:nvSpPr>
          <p:cNvPr id="2" name="Slide Number Placeholder 1"/>
          <p:cNvSpPr>
            <a:spLocks noGrp="1"/>
          </p:cNvSpPr>
          <p:nvPr>
            <p:ph type="sldNum" sz="quarter" idx="4294967295"/>
          </p:nvPr>
        </p:nvSpPr>
        <p:spPr>
          <a:xfrm>
            <a:off x="7010400" y="8974"/>
            <a:ext cx="2133600" cy="365125"/>
          </a:xfrm>
          <a:prstGeom prst="rect">
            <a:avLst/>
          </a:prstGeom>
        </p:spPr>
        <p:txBody>
          <a:bodyPr/>
          <a:lstStyle/>
          <a:p>
            <a:pPr algn="r"/>
            <a:fld id="{8631AE48-D055-4DA4-BA50-B28B09577358}" type="slidenum">
              <a:rPr lang="en-US" smtClean="0"/>
              <a:pPr algn="r"/>
              <a:t>6</a:t>
            </a:fld>
            <a:endParaRPr lang="en-US" dirty="0"/>
          </a:p>
        </p:txBody>
      </p:sp>
      <p:sp>
        <p:nvSpPr>
          <p:cNvPr id="3" name="Rectangle 2"/>
          <p:cNvSpPr/>
          <p:nvPr/>
        </p:nvSpPr>
        <p:spPr>
          <a:xfrm>
            <a:off x="845128" y="1499241"/>
            <a:ext cx="6899563" cy="4616648"/>
          </a:xfrm>
          <a:prstGeom prst="rect">
            <a:avLst/>
          </a:prstGeom>
        </p:spPr>
        <p:txBody>
          <a:bodyPr wrap="square">
            <a:spAutoFit/>
          </a:bodyPr>
          <a:lstStyle/>
          <a:p>
            <a:pPr marL="457148" lvl="1" algn="l">
              <a:spcBef>
                <a:spcPts val="0"/>
              </a:spcBef>
            </a:pPr>
            <a:endParaRPr lang="en-US" sz="2000" dirty="0">
              <a:solidFill>
                <a:schemeClr val="tx1">
                  <a:lumMod val="65000"/>
                  <a:lumOff val="35000"/>
                </a:schemeClr>
              </a:solidFill>
            </a:endParaRPr>
          </a:p>
          <a:p>
            <a:pPr marL="800048" lvl="1" indent="-342900" algn="l">
              <a:spcBef>
                <a:spcPts val="0"/>
              </a:spcBef>
              <a:buFont typeface="Arial" panose="020B0604020202020204" pitchFamily="34" charset="0"/>
              <a:buChar char="•"/>
            </a:pPr>
            <a:r>
              <a:rPr lang="en-US" sz="2000" dirty="0">
                <a:solidFill>
                  <a:schemeClr val="tx1">
                    <a:lumMod val="65000"/>
                    <a:lumOff val="35000"/>
                  </a:schemeClr>
                </a:solidFill>
              </a:rPr>
              <a:t>The New gTLD program has increased the overall costs of trademark defense with internet monitoring and diversion actions as the largest line items.</a:t>
            </a:r>
          </a:p>
          <a:p>
            <a:pPr marL="800048" lvl="1" indent="-342900" algn="l">
              <a:spcBef>
                <a:spcPts val="0"/>
              </a:spcBef>
              <a:buFont typeface="Arial" panose="020B0604020202020204" pitchFamily="34" charset="0"/>
              <a:buChar char="•"/>
            </a:pPr>
            <a:endParaRPr lang="en-US" sz="2000" dirty="0">
              <a:solidFill>
                <a:schemeClr val="tx1">
                  <a:lumMod val="65000"/>
                  <a:lumOff val="35000"/>
                </a:schemeClr>
              </a:solidFill>
            </a:endParaRPr>
          </a:p>
          <a:p>
            <a:pPr marL="800048" lvl="1" indent="-342900" algn="l">
              <a:spcBef>
                <a:spcPts val="0"/>
              </a:spcBef>
              <a:buFont typeface="Arial" panose="020B0604020202020204" pitchFamily="34" charset="0"/>
              <a:buChar char="•"/>
            </a:pPr>
            <a:r>
              <a:rPr lang="en-US" sz="2000" dirty="0">
                <a:solidFill>
                  <a:schemeClr val="tx1">
                    <a:lumMod val="65000"/>
                    <a:lumOff val="35000"/>
                  </a:schemeClr>
                </a:solidFill>
              </a:rPr>
              <a:t>We expect this trend to continue as the adoption of new gTLDs becomes more widespread. </a:t>
            </a:r>
          </a:p>
          <a:p>
            <a:pPr marL="800048" lvl="1" indent="-342900" algn="l">
              <a:spcBef>
                <a:spcPts val="0"/>
              </a:spcBef>
              <a:buFont typeface="Arial" panose="020B0604020202020204" pitchFamily="34" charset="0"/>
              <a:buChar char="•"/>
            </a:pPr>
            <a:endParaRPr lang="en-US" sz="2000" dirty="0">
              <a:solidFill>
                <a:schemeClr val="tx1">
                  <a:lumMod val="65000"/>
                  <a:lumOff val="35000"/>
                </a:schemeClr>
              </a:solidFill>
            </a:endParaRPr>
          </a:p>
          <a:p>
            <a:pPr marL="800048" lvl="1" indent="-342900" algn="l">
              <a:spcBef>
                <a:spcPts val="0"/>
              </a:spcBef>
              <a:buFont typeface="Arial" panose="020B0604020202020204" pitchFamily="34" charset="0"/>
              <a:buChar char="•"/>
            </a:pPr>
            <a:r>
              <a:rPr lang="en-US" sz="2000" dirty="0">
                <a:solidFill>
                  <a:schemeClr val="tx1">
                    <a:lumMod val="65000"/>
                    <a:lumOff val="35000"/>
                  </a:schemeClr>
                </a:solidFill>
              </a:rPr>
              <a:t>Average costs for all TLDs for 2 years = $228,000</a:t>
            </a:r>
          </a:p>
          <a:p>
            <a:pPr marL="800048" lvl="1" indent="-342900" algn="l">
              <a:spcBef>
                <a:spcPts val="0"/>
              </a:spcBef>
              <a:buFont typeface="Arial" panose="020B0604020202020204" pitchFamily="34" charset="0"/>
              <a:buChar char="•"/>
            </a:pPr>
            <a:endParaRPr lang="en-US" sz="2000" dirty="0">
              <a:solidFill>
                <a:schemeClr val="tx1">
                  <a:lumMod val="65000"/>
                  <a:lumOff val="35000"/>
                </a:schemeClr>
              </a:solidFill>
            </a:endParaRPr>
          </a:p>
          <a:p>
            <a:pPr marL="800048" lvl="1" indent="-342900" algn="l">
              <a:spcBef>
                <a:spcPts val="0"/>
              </a:spcBef>
              <a:buFont typeface="Arial" panose="020B0604020202020204" pitchFamily="34" charset="0"/>
              <a:buChar char="•"/>
            </a:pPr>
            <a:r>
              <a:rPr lang="en-US" sz="2000" dirty="0">
                <a:solidFill>
                  <a:schemeClr val="tx1">
                    <a:lumMod val="65000"/>
                    <a:lumOff val="35000"/>
                  </a:schemeClr>
                </a:solidFill>
              </a:rPr>
              <a:t>For new TLDs for 2 years = $40,528 (Approx. 14%)</a:t>
            </a:r>
          </a:p>
          <a:p>
            <a:pPr marL="800048" lvl="1" indent="-342900" algn="l">
              <a:spcBef>
                <a:spcPts val="0"/>
              </a:spcBef>
              <a:buFont typeface="Arial" panose="020B0604020202020204" pitchFamily="34" charset="0"/>
              <a:buChar char="•"/>
            </a:pPr>
            <a:endParaRPr lang="en-US" sz="2000" dirty="0">
              <a:solidFill>
                <a:schemeClr val="tx1">
                  <a:lumMod val="65000"/>
                  <a:lumOff val="35000"/>
                </a:schemeClr>
              </a:solidFill>
            </a:endParaRPr>
          </a:p>
          <a:p>
            <a:pPr lvl="1">
              <a:spcBef>
                <a:spcPts val="0"/>
              </a:spcBef>
            </a:pPr>
            <a:endParaRPr lang="en-US" sz="2000" dirty="0">
              <a:solidFill>
                <a:schemeClr val="tx1">
                  <a:lumMod val="65000"/>
                  <a:lumOff val="35000"/>
                </a:schemeClr>
              </a:solidFill>
            </a:endParaRPr>
          </a:p>
          <a:p>
            <a:pPr lvl="1"/>
            <a:endParaRPr lang="en-US" sz="2000" dirty="0">
              <a:solidFill>
                <a:schemeClr val="tx1">
                  <a:lumMod val="65000"/>
                  <a:lumOff val="35000"/>
                </a:schemeClr>
              </a:solidFill>
            </a:endParaRPr>
          </a:p>
          <a:p>
            <a:endParaRPr lang="en-US" sz="1400" dirty="0">
              <a:solidFill>
                <a:schemeClr val="tx1">
                  <a:lumMod val="65000"/>
                  <a:lumOff val="35000"/>
                </a:schemeClr>
              </a:solidFill>
            </a:endParaRPr>
          </a:p>
        </p:txBody>
      </p:sp>
      <p:sp>
        <p:nvSpPr>
          <p:cNvPr id="7" name="Title 1"/>
          <p:cNvSpPr txBox="1">
            <a:spLocks/>
          </p:cNvSpPr>
          <p:nvPr/>
        </p:nvSpPr>
        <p:spPr>
          <a:xfrm>
            <a:off x="685800" y="67284"/>
            <a:ext cx="7772400" cy="172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Defense Costs Have Increased</a:t>
            </a:r>
          </a:p>
        </p:txBody>
      </p:sp>
    </p:spTree>
    <p:extLst>
      <p:ext uri="{BB962C8B-B14F-4D97-AF65-F5344CB8AC3E}">
        <p14:creationId xmlns:p14="http://schemas.microsoft.com/office/powerpoint/2010/main" val="413570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Company Size Does Not correlate to Company Spend</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pPr>
              <a:spcBef>
                <a:spcPts val="0"/>
              </a:spcBef>
            </a:pPr>
            <a:r>
              <a:rPr lang="en-US" sz="2400" dirty="0">
                <a:solidFill>
                  <a:schemeClr val="tx1">
                    <a:lumMod val="65000"/>
                    <a:lumOff val="35000"/>
                  </a:schemeClr>
                </a:solidFill>
              </a:rPr>
              <a:t>Cost impacts brand owners of all shapes and sizes:  from SMEs, to international companies, to non-profits</a:t>
            </a:r>
          </a:p>
          <a:p>
            <a:pPr>
              <a:spcBef>
                <a:spcPts val="0"/>
              </a:spcBef>
            </a:pPr>
            <a:endParaRPr lang="en-US" sz="2400" dirty="0">
              <a:solidFill>
                <a:schemeClr val="tx1">
                  <a:lumMod val="65000"/>
                  <a:lumOff val="35000"/>
                </a:schemeClr>
              </a:solidFill>
            </a:endParaRPr>
          </a:p>
          <a:p>
            <a:pPr>
              <a:spcBef>
                <a:spcPts val="0"/>
              </a:spcBef>
            </a:pPr>
            <a:r>
              <a:rPr lang="en-US" sz="2400" dirty="0">
                <a:solidFill>
                  <a:schemeClr val="tx1">
                    <a:lumMod val="65000"/>
                    <a:lumOff val="35000"/>
                  </a:schemeClr>
                </a:solidFill>
              </a:rPr>
              <a:t>Brand activity appears to be the driving factor for costs not company size. </a:t>
            </a:r>
          </a:p>
          <a:p>
            <a:pPr>
              <a:spcBef>
                <a:spcPts val="0"/>
              </a:spcBef>
            </a:pPr>
            <a:endParaRPr lang="en-US" sz="2400" dirty="0">
              <a:solidFill>
                <a:schemeClr val="tx1">
                  <a:lumMod val="65000"/>
                  <a:lumOff val="35000"/>
                </a:schemeClr>
              </a:solidFill>
            </a:endParaRPr>
          </a:p>
          <a:p>
            <a:pPr lvl="1"/>
            <a:r>
              <a:rPr lang="en-US" sz="2000" i="1" dirty="0">
                <a:solidFill>
                  <a:schemeClr val="tx1">
                    <a:lumMod val="65000"/>
                    <a:lumOff val="35000"/>
                  </a:schemeClr>
                </a:solidFill>
              </a:rPr>
              <a:t>Brand activity refers to the number of trademarks and how much activity is around trying to protect or expand them.  A big company with one brand in a not very dynamic market would spend less than a smaller firm with multiple brands in dynamic markets. Or two similarly sized companies could still vary internet expense costs based on number of brands and the nature of their brand strategy.</a:t>
            </a:r>
          </a:p>
          <a:p>
            <a:pPr lvl="1"/>
            <a:endParaRPr lang="en-US" sz="2000" i="1"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7</a:t>
            </a:fld>
            <a:endParaRPr lang="en-US" dirty="0"/>
          </a:p>
        </p:txBody>
      </p:sp>
    </p:spTree>
    <p:extLst>
      <p:ext uri="{BB962C8B-B14F-4D97-AF65-F5344CB8AC3E}">
        <p14:creationId xmlns:p14="http://schemas.microsoft.com/office/powerpoint/2010/main" val="2957344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6"/>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Domain Names Registered by Brand Owners are Parked</a:t>
            </a:r>
          </a:p>
        </p:txBody>
      </p:sp>
      <p:sp>
        <p:nvSpPr>
          <p:cNvPr id="5" name="Subtitle 2"/>
          <p:cNvSpPr txBox="1">
            <a:spLocks/>
          </p:cNvSpPr>
          <p:nvPr/>
        </p:nvSpPr>
        <p:spPr>
          <a:xfrm>
            <a:off x="685800" y="1194621"/>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4294967295"/>
          </p:nvPr>
        </p:nvSpPr>
        <p:spPr>
          <a:xfrm>
            <a:off x="7010400" y="1"/>
            <a:ext cx="2133600" cy="365125"/>
          </a:xfrm>
          <a:prstGeom prst="rect">
            <a:avLst/>
          </a:prstGeom>
        </p:spPr>
        <p:txBody>
          <a:bodyPr/>
          <a:lstStyle/>
          <a:p>
            <a:fld id="{8631AE48-D055-4DA4-BA50-B28B09577358}" type="slidenum">
              <a:rPr lang="en-US" smtClean="0"/>
              <a:pPr/>
              <a:t>8</a:t>
            </a:fld>
            <a:endParaRPr lang="en-US" dirty="0"/>
          </a:p>
        </p:txBody>
      </p:sp>
      <p:sp>
        <p:nvSpPr>
          <p:cNvPr id="7" name="Rectangle 6"/>
          <p:cNvSpPr/>
          <p:nvPr/>
        </p:nvSpPr>
        <p:spPr>
          <a:xfrm>
            <a:off x="975360" y="1509178"/>
            <a:ext cx="6996788" cy="3970318"/>
          </a:xfrm>
          <a:prstGeom prst="rect">
            <a:avLst/>
          </a:prstGeom>
        </p:spPr>
        <p:txBody>
          <a:bodyPr wrap="square">
            <a:spAutoFit/>
          </a:bodyPr>
          <a:lstStyle/>
          <a:p>
            <a:pPr marL="342900" indent="-342900" algn="l">
              <a:buFont typeface="Arial" panose="020B0604020202020204" pitchFamily="34" charset="0"/>
              <a:buChar char="•"/>
            </a:pPr>
            <a:endParaRPr lang="en-US" sz="2400" dirty="0">
              <a:solidFill>
                <a:schemeClr val="tx1">
                  <a:lumMod val="65000"/>
                  <a:lumOff val="35000"/>
                </a:schemeClr>
              </a:solidFill>
            </a:endParaRPr>
          </a:p>
          <a:p>
            <a:pPr marL="800100" lvl="1" indent="-342900">
              <a:buFont typeface="Arial" panose="020B0604020202020204" pitchFamily="34" charset="0"/>
              <a:buChar char="•"/>
            </a:pPr>
            <a:r>
              <a:rPr lang="en-US" sz="2400" dirty="0">
                <a:solidFill>
                  <a:schemeClr val="tx1">
                    <a:lumMod val="65000"/>
                    <a:lumOff val="35000"/>
                  </a:schemeClr>
                </a:solidFill>
              </a:rPr>
              <a:t>Of those who responded to the INTA survey, domain names registered by brand owners  in new gTLDs are commonly parked.</a:t>
            </a:r>
          </a:p>
          <a:p>
            <a:pPr marL="800100" lvl="1" indent="-342900">
              <a:buFont typeface="Arial" panose="020B0604020202020204" pitchFamily="34" charset="0"/>
              <a:buChar char="•"/>
            </a:pPr>
            <a:endParaRPr lang="en-US" dirty="0">
              <a:solidFill>
                <a:schemeClr val="tx1">
                  <a:lumMod val="65000"/>
                  <a:lumOff val="35000"/>
                </a:schemeClr>
              </a:solidFill>
            </a:endParaRPr>
          </a:p>
          <a:p>
            <a:pPr marL="800100" lvl="1" indent="-342900" algn="l">
              <a:buFont typeface="Arial" panose="020B0604020202020204" pitchFamily="34" charset="0"/>
              <a:buChar char="•"/>
            </a:pPr>
            <a:r>
              <a:rPr lang="en-US" sz="2400" dirty="0">
                <a:solidFill>
                  <a:schemeClr val="tx1">
                    <a:lumMod val="65000"/>
                    <a:lumOff val="35000"/>
                  </a:schemeClr>
                </a:solidFill>
              </a:rPr>
              <a:t>It appears that such registrations do not create value for brand owners.</a:t>
            </a:r>
          </a:p>
          <a:p>
            <a:pPr marL="800100" lvl="1" indent="-342900" algn="l">
              <a:buFont typeface="Arial" panose="020B0604020202020204" pitchFamily="34" charset="0"/>
              <a:buChar char="•"/>
            </a:pPr>
            <a:endParaRPr lang="en-US" dirty="0">
              <a:solidFill>
                <a:schemeClr val="tx1">
                  <a:lumMod val="65000"/>
                  <a:lumOff val="35000"/>
                </a:schemeClr>
              </a:solidFill>
            </a:endParaRPr>
          </a:p>
          <a:p>
            <a:pPr marL="800100" lvl="1" indent="-342900" algn="l">
              <a:buFont typeface="Arial" panose="020B0604020202020204" pitchFamily="34" charset="0"/>
              <a:buChar char="•"/>
            </a:pPr>
            <a:r>
              <a:rPr lang="en-US" sz="2400" dirty="0">
                <a:solidFill>
                  <a:schemeClr val="tx1">
                    <a:lumMod val="65000"/>
                    <a:lumOff val="35000"/>
                  </a:schemeClr>
                </a:solidFill>
              </a:rPr>
              <a:t>Their main purpose is to prevent abuse.</a:t>
            </a:r>
          </a:p>
          <a:p>
            <a:pPr marL="342900" indent="-342900" algn="l">
              <a:buFont typeface="Arial" panose="020B0604020202020204" pitchFamily="34" charset="0"/>
              <a:buChar char="•"/>
            </a:pPr>
            <a:endParaRPr lang="en-US" sz="2400" dirty="0">
              <a:solidFill>
                <a:schemeClr val="tx1">
                  <a:lumMod val="65000"/>
                  <a:lumOff val="35000"/>
                </a:schemeClr>
              </a:solidFill>
            </a:endParaRP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3238154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6"/>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RPMs Are Helpful:</a:t>
            </a:r>
          </a:p>
        </p:txBody>
      </p:sp>
      <p:sp>
        <p:nvSpPr>
          <p:cNvPr id="5" name="Subtitle 2"/>
          <p:cNvSpPr txBox="1">
            <a:spLocks/>
          </p:cNvSpPr>
          <p:nvPr/>
        </p:nvSpPr>
        <p:spPr>
          <a:xfrm>
            <a:off x="685800" y="1194621"/>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4294967295"/>
          </p:nvPr>
        </p:nvSpPr>
        <p:spPr>
          <a:xfrm>
            <a:off x="7024255" y="1"/>
            <a:ext cx="2133600" cy="365125"/>
          </a:xfrm>
          <a:prstGeom prst="rect">
            <a:avLst/>
          </a:prstGeom>
        </p:spPr>
        <p:txBody>
          <a:bodyPr/>
          <a:lstStyle/>
          <a:p>
            <a:fld id="{8631AE48-D055-4DA4-BA50-B28B09577358}" type="slidenum">
              <a:rPr lang="en-US" smtClean="0"/>
              <a:pPr/>
              <a:t>9</a:t>
            </a:fld>
            <a:endParaRPr lang="en-US" dirty="0"/>
          </a:p>
        </p:txBody>
      </p:sp>
      <p:sp>
        <p:nvSpPr>
          <p:cNvPr id="3" name="Rectangle 2"/>
          <p:cNvSpPr/>
          <p:nvPr/>
        </p:nvSpPr>
        <p:spPr>
          <a:xfrm>
            <a:off x="995882" y="1194619"/>
            <a:ext cx="7095174" cy="5170646"/>
          </a:xfrm>
          <a:prstGeom prst="rect">
            <a:avLst/>
          </a:prstGeom>
        </p:spPr>
        <p:txBody>
          <a:bodyPr wrap="square">
            <a:spAutoFit/>
          </a:bodyPr>
          <a:lstStyle/>
          <a:p>
            <a:pPr algn="l"/>
            <a:endParaRPr lang="en-US" sz="2200" dirty="0">
              <a:solidFill>
                <a:schemeClr val="tx1">
                  <a:lumMod val="65000"/>
                  <a:lumOff val="35000"/>
                </a:schemeClr>
              </a:solidFill>
            </a:endParaRPr>
          </a:p>
          <a:p>
            <a:pPr marL="342900" indent="-342900" algn="l">
              <a:buFont typeface="Arial" panose="020B0604020202020204" pitchFamily="34" charset="0"/>
              <a:buChar char="•"/>
            </a:pPr>
            <a:endParaRPr lang="en-US" sz="1000" dirty="0">
              <a:solidFill>
                <a:schemeClr val="tx1">
                  <a:lumMod val="65000"/>
                  <a:lumOff val="35000"/>
                </a:schemeClr>
              </a:solidFill>
            </a:endParaRPr>
          </a:p>
          <a:p>
            <a:pPr marL="342900" indent="-342900" algn="l">
              <a:buFont typeface="Arial" panose="020B0604020202020204" pitchFamily="34" charset="0"/>
              <a:buChar char="•"/>
            </a:pPr>
            <a:r>
              <a:rPr lang="en-US" sz="2400" dirty="0">
                <a:solidFill>
                  <a:schemeClr val="tx1">
                    <a:lumMod val="65000"/>
                    <a:lumOff val="35000"/>
                  </a:schemeClr>
                </a:solidFill>
              </a:rPr>
              <a:t>2/3 of those who responded feel that UDRPs and sunrise periods significantly help reduce risks of fraud and abuse.</a:t>
            </a:r>
          </a:p>
          <a:p>
            <a:pPr marL="342900" indent="-342900" algn="l">
              <a:buFont typeface="Arial" panose="020B0604020202020204" pitchFamily="34" charset="0"/>
              <a:buChar char="•"/>
            </a:pPr>
            <a:endParaRPr lang="en-US" sz="2400" dirty="0">
              <a:solidFill>
                <a:schemeClr val="tx1">
                  <a:lumMod val="65000"/>
                  <a:lumOff val="35000"/>
                </a:schemeClr>
              </a:solidFill>
            </a:endParaRPr>
          </a:p>
          <a:p>
            <a:pPr marL="342900" indent="-342900" algn="l">
              <a:buFont typeface="Arial" panose="020B0604020202020204" pitchFamily="34" charset="0"/>
              <a:buChar char="•"/>
            </a:pPr>
            <a:r>
              <a:rPr lang="en-US" sz="2400" dirty="0">
                <a:solidFill>
                  <a:schemeClr val="tx1">
                    <a:lumMod val="65000"/>
                    <a:lumOff val="35000"/>
                  </a:schemeClr>
                </a:solidFill>
              </a:rPr>
              <a:t>Rights Protection Mechanism effectiveness rankings:</a:t>
            </a:r>
          </a:p>
          <a:p>
            <a:pPr marL="342900" indent="-342900" algn="l">
              <a:buFont typeface="Arial" panose="020B0604020202020204" pitchFamily="34" charset="0"/>
              <a:buChar char="•"/>
            </a:pPr>
            <a:endParaRPr lang="en-US" sz="2400" dirty="0">
              <a:solidFill>
                <a:schemeClr val="tx1">
                  <a:lumMod val="65000"/>
                  <a:lumOff val="35000"/>
                </a:schemeClr>
              </a:solidFill>
            </a:endParaRPr>
          </a:p>
          <a:p>
            <a:pPr marL="1257300" lvl="2" indent="-342900" algn="l">
              <a:spcBef>
                <a:spcPts val="0"/>
              </a:spcBef>
              <a:buFont typeface="Arial" panose="020B0604020202020204" pitchFamily="34" charset="0"/>
              <a:buChar char="•"/>
            </a:pPr>
            <a:r>
              <a:rPr lang="en-US" sz="2400" b="1" dirty="0">
                <a:solidFill>
                  <a:schemeClr val="tx1">
                    <a:lumMod val="65000"/>
                    <a:lumOff val="35000"/>
                  </a:schemeClr>
                </a:solidFill>
              </a:rPr>
              <a:t>UDRP 67%</a:t>
            </a:r>
          </a:p>
          <a:p>
            <a:pPr marL="1257300" lvl="2" indent="-342900" algn="l">
              <a:spcBef>
                <a:spcPts val="0"/>
              </a:spcBef>
              <a:buFont typeface="Arial" panose="020B0604020202020204" pitchFamily="34" charset="0"/>
              <a:buChar char="•"/>
            </a:pPr>
            <a:r>
              <a:rPr lang="en-US" sz="2400" dirty="0">
                <a:solidFill>
                  <a:schemeClr val="tx1">
                    <a:lumMod val="65000"/>
                    <a:lumOff val="35000"/>
                  </a:schemeClr>
                </a:solidFill>
              </a:rPr>
              <a:t>Sunrise 64%</a:t>
            </a:r>
          </a:p>
          <a:p>
            <a:pPr marL="1257300" lvl="2" indent="-342900" algn="l">
              <a:spcBef>
                <a:spcPts val="0"/>
              </a:spcBef>
              <a:buFont typeface="Arial" panose="020B0604020202020204" pitchFamily="34" charset="0"/>
              <a:buChar char="•"/>
            </a:pPr>
            <a:r>
              <a:rPr lang="en-US" sz="2400" dirty="0">
                <a:solidFill>
                  <a:schemeClr val="tx1">
                    <a:lumMod val="65000"/>
                    <a:lumOff val="35000"/>
                  </a:schemeClr>
                </a:solidFill>
              </a:rPr>
              <a:t>Claims 36%</a:t>
            </a:r>
          </a:p>
          <a:p>
            <a:pPr marL="1257300" lvl="2" indent="-342900" algn="l">
              <a:spcBef>
                <a:spcPts val="0"/>
              </a:spcBef>
              <a:buFont typeface="Arial" panose="020B0604020202020204" pitchFamily="34" charset="0"/>
              <a:buChar char="•"/>
            </a:pPr>
            <a:r>
              <a:rPr lang="en-US" sz="2400" dirty="0">
                <a:solidFill>
                  <a:schemeClr val="tx1">
                    <a:lumMod val="65000"/>
                    <a:lumOff val="35000"/>
                  </a:schemeClr>
                </a:solidFill>
              </a:rPr>
              <a:t>URS 27%</a:t>
            </a:r>
          </a:p>
          <a:p>
            <a:pPr marL="1257300" lvl="2" indent="-342900" algn="l">
              <a:spcBef>
                <a:spcPts val="0"/>
              </a:spcBef>
              <a:buFont typeface="Arial" panose="020B0604020202020204" pitchFamily="34" charset="0"/>
              <a:buChar char="•"/>
            </a:pPr>
            <a:r>
              <a:rPr lang="en-US" sz="2400" dirty="0">
                <a:solidFill>
                  <a:schemeClr val="tx1">
                    <a:lumMod val="65000"/>
                    <a:lumOff val="35000"/>
                  </a:schemeClr>
                </a:solidFill>
              </a:rPr>
              <a:t>PDDRP/RRDRP/PICDRP 15%</a:t>
            </a:r>
          </a:p>
          <a:p>
            <a:pPr marL="285750" indent="-285750" algn="l">
              <a:buFont typeface="Arial" panose="020B0604020202020204" pitchFamily="34" charset="0"/>
              <a:buChar char="•"/>
            </a:pPr>
            <a:endParaRPr lang="en-US" sz="1000" dirty="0">
              <a:solidFill>
                <a:schemeClr val="tx1">
                  <a:lumMod val="65000"/>
                  <a:lumOff val="35000"/>
                </a:schemeClr>
              </a:solidFill>
            </a:endParaRPr>
          </a:p>
        </p:txBody>
      </p:sp>
    </p:spTree>
    <p:extLst>
      <p:ext uri="{BB962C8B-B14F-4D97-AF65-F5344CB8AC3E}">
        <p14:creationId xmlns:p14="http://schemas.microsoft.com/office/powerpoint/2010/main" val="3409013468"/>
      </p:ext>
    </p:extLst>
  </p:cSld>
  <p:clrMapOvr>
    <a:masterClrMapping/>
  </p:clrMapOvr>
</p:sld>
</file>

<file path=ppt/theme/theme1.xml><?xml version="1.0" encoding="utf-8"?>
<a:theme xmlns:a="http://schemas.openxmlformats.org/drawingml/2006/main" name="Default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45E12"/>
      </a:hlink>
      <a:folHlink>
        <a:srgbClr val="D45E1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064A24D2898E42B74163B95CC52ECF" ma:contentTypeVersion="12" ma:contentTypeDescription="Create a new document." ma:contentTypeScope="" ma:versionID="8277b5b27deba3d05297800ecdf4802e">
  <xsd:schema xmlns:xsd="http://www.w3.org/2001/XMLSchema" xmlns:xs="http://www.w3.org/2001/XMLSchema" xmlns:p="http://schemas.microsoft.com/office/2006/metadata/properties" xmlns:ns1="http://schemas.microsoft.com/sharepoint/v3" xmlns:ns2="b6826b84-a201-46a4-a7c0-d3b9f27a5c1c" targetNamespace="http://schemas.microsoft.com/office/2006/metadata/properties" ma:root="true" ma:fieldsID="6025f4af4a5918838bf4417a3d1d29c1" ns1:_="" ns2:_="">
    <xsd:import namespace="http://schemas.microsoft.com/sharepoint/v3"/>
    <xsd:import namespace="b6826b84-a201-46a4-a7c0-d3b9f27a5c1c"/>
    <xsd:element name="properties">
      <xsd:complexType>
        <xsd:sequence>
          <xsd:element name="documentManagement">
            <xsd:complexType>
              <xsd:all>
                <xsd:element ref="ns1:PublishingStartDate" minOccurs="0"/>
                <xsd:element ref="ns1:PublishingExpirationDate" minOccurs="0"/>
                <xsd:element ref="ns2:m5b017c00a69405883e19a3424a67d5c" minOccurs="0"/>
                <xsd:element ref="ns2:TaxCatchAll" minOccurs="0"/>
                <xsd:element ref="ns2:adaf2f46c03e46cbad7357d7df64e33c" minOccurs="0"/>
                <xsd:element ref="ns2:ob84a325ce754738a2f72e338df8ab46" minOccurs="0"/>
                <xsd:element ref="ns2:MarketingLibraryView"/>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826b84-a201-46a4-a7c0-d3b9f27a5c1c" elementFormDefault="qualified">
    <xsd:import namespace="http://schemas.microsoft.com/office/2006/documentManagement/types"/>
    <xsd:import namespace="http://schemas.microsoft.com/office/infopath/2007/PartnerControls"/>
    <xsd:element name="m5b017c00a69405883e19a3424a67d5c" ma:index="11" nillable="true" ma:taxonomy="true" ma:internalName="m5b017c00a69405883e19a3424a67d5c" ma:taxonomyFieldName="INTADepartmentTag" ma:displayName="INTADepartmentTag" ma:default="" ma:fieldId="{65b017c0-0a69-4058-83e1-9a3424a67d5c}" ma:taxonomyMulti="true" ma:sspId="7db61c5a-7af7-4fba-a0f7-e0bc6438f692" ma:termSetId="8fe03c90-e672-4229-8112-ed91447d0b48"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44f5a013-0c5a-4734-abb9-babcf337afb8}" ma:internalName="TaxCatchAll" ma:showField="CatchAllData" ma:web="b6826b84-a201-46a4-a7c0-d3b9f27a5c1c">
      <xsd:complexType>
        <xsd:complexContent>
          <xsd:extension base="dms:MultiChoiceLookup">
            <xsd:sequence>
              <xsd:element name="Value" type="dms:Lookup" maxOccurs="unbounded" minOccurs="0" nillable="true"/>
            </xsd:sequence>
          </xsd:extension>
        </xsd:complexContent>
      </xsd:complexType>
    </xsd:element>
    <xsd:element name="adaf2f46c03e46cbad7357d7df64e33c" ma:index="14" nillable="true" ma:taxonomy="true" ma:internalName="adaf2f46c03e46cbad7357d7df64e33c" ma:taxonomyFieldName="INTACategoryTag" ma:displayName="Keywords Tag" ma:readOnly="false" ma:default="" ma:fieldId="{adaf2f46-c03e-46cb-ad73-57d7df64e33c}" ma:taxonomyMulti="true" ma:sspId="7db61c5a-7af7-4fba-a0f7-e0bc6438f692" ma:termSetId="19c7de7e-3914-4ce1-ba62-4f5845b13ae7" ma:anchorId="00000000-0000-0000-0000-000000000000" ma:open="false" ma:isKeyword="false">
      <xsd:complexType>
        <xsd:sequence>
          <xsd:element ref="pc:Terms" minOccurs="0" maxOccurs="1"/>
        </xsd:sequence>
      </xsd:complexType>
    </xsd:element>
    <xsd:element name="ob84a325ce754738a2f72e338df8ab46" ma:index="16" nillable="true" ma:taxonomy="true" ma:internalName="ob84a325ce754738a2f72e338df8ab46" ma:taxonomyFieldName="INTAYearTag" ma:displayName="Year Tag" ma:readOnly="false" ma:default="" ma:fieldId="{8b84a325-ce75-4738-a2f7-2e338df8ab46}" ma:taxonomyMulti="true" ma:sspId="7db61c5a-7af7-4fba-a0f7-e0bc6438f692" ma:termSetId="268a10ba-1f79-41cc-bca5-5f3bd1bc45f7" ma:anchorId="00000000-0000-0000-0000-000000000000" ma:open="false" ma:isKeyword="false">
      <xsd:complexType>
        <xsd:sequence>
          <xsd:element ref="pc:Terms" minOccurs="0" maxOccurs="1"/>
        </xsd:sequence>
      </xsd:complexType>
    </xsd:element>
    <xsd:element name="MarketingLibraryView" ma:index="17" ma:displayName="Appears in View" ma:default="Marketing Plan" ma:format="Dropdown" ma:internalName="MarketingLibraryView">
      <xsd:simpleType>
        <xsd:restriction base="dms:Choice">
          <xsd:enumeration value="Marketing Plan"/>
          <xsd:enumeration value="Templates"/>
          <xsd:enumeration value="Style Guides"/>
          <xsd:enumeration value="Market Research Surveys"/>
          <xsd:enumeration value="Web Statistic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5b017c00a69405883e19a3424a67d5c xmlns="b6826b84-a201-46a4-a7c0-d3b9f27a5c1c">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efcb9a56-80b5-4578-b8ce-121bc05b2b82</TermId>
        </TermInfo>
      </Terms>
    </m5b017c00a69405883e19a3424a67d5c>
    <MarketingLibraryView xmlns="b6826b84-a201-46a4-a7c0-d3b9f27a5c1c">Templates</MarketingLibraryView>
    <PublishingStartDate xmlns="http://schemas.microsoft.com/sharepoint/v3" xsi:nil="true"/>
    <PublishingExpirationDate xmlns="http://schemas.microsoft.com/sharepoint/v3" xsi:nil="true"/>
    <adaf2f46c03e46cbad7357d7df64e33c xmlns="b6826b84-a201-46a4-a7c0-d3b9f27a5c1c">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8e05ff7d-6c1f-4901-b68e-cf56bec345ab</TermId>
        </TermInfo>
      </Terms>
    </adaf2f46c03e46cbad7357d7df64e33c>
    <TaxCatchAll xmlns="b6826b84-a201-46a4-a7c0-d3b9f27a5c1c">
      <Value>29</Value>
      <Value>39</Value>
      <Value>13</Value>
    </TaxCatchAll>
    <ob84a325ce754738a2f72e338df8ab46 xmlns="b6826b84-a201-46a4-a7c0-d3b9f27a5c1c">
      <Terms xmlns="http://schemas.microsoft.com/office/infopath/2007/PartnerControls">
        <TermInfo xmlns="http://schemas.microsoft.com/office/infopath/2007/PartnerControls">
          <TermName xmlns="http://schemas.microsoft.com/office/infopath/2007/PartnerControls">2015</TermName>
          <TermId xmlns="http://schemas.microsoft.com/office/infopath/2007/PartnerControls">c91421e6-0a44-4e2b-81c8-84b8017dd4c8</TermId>
        </TermInfo>
      </Terms>
    </ob84a325ce754738a2f72e338df8ab46>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EDE423-D2B0-4A4E-A9CA-3D20341ACA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826b84-a201-46a4-a7c0-d3b9f27a5c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F81748-CC81-40C3-8239-57847A3CB796}">
  <ds:schemaRef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microsoft.com/sharepoint/v3"/>
    <ds:schemaRef ds:uri="http://www.w3.org/XML/1998/namespace"/>
    <ds:schemaRef ds:uri="http://purl.org/dc/terms/"/>
    <ds:schemaRef ds:uri="http://schemas.openxmlformats.org/package/2006/metadata/core-properties"/>
    <ds:schemaRef ds:uri="b6826b84-a201-46a4-a7c0-d3b9f27a5c1c"/>
    <ds:schemaRef ds:uri="http://purl.org/dc/dcmitype/"/>
  </ds:schemaRefs>
</ds:datastoreItem>
</file>

<file path=customXml/itemProps3.xml><?xml version="1.0" encoding="utf-8"?>
<ds:datastoreItem xmlns:ds="http://schemas.openxmlformats.org/officeDocument/2006/customXml" ds:itemID="{ADC56EA4-C0CE-4291-ADC3-50E5C7BAB9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958</TotalTime>
  <Words>761</Words>
  <Application>Microsoft Macintosh PowerPoint</Application>
  <PresentationFormat>On-screen Show (4:3)</PresentationFormat>
  <Paragraphs>234</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Theme</vt:lpstr>
      <vt:lpstr>New gTLD Impact Study:  Report to ICANN Governmental Advisory Committee</vt:lpstr>
      <vt:lpstr>PowerPoint Presentation</vt:lpstr>
      <vt:lpstr>PowerPoint Presentation</vt:lpstr>
      <vt:lpstr>Participating INTA members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Questions?  </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Mehlenbeck</dc:creator>
  <cp:lastModifiedBy>Julia Charvolen</cp:lastModifiedBy>
  <cp:revision>122</cp:revision>
  <cp:lastPrinted>2016-01-07T22:53:26Z</cp:lastPrinted>
  <dcterms:created xsi:type="dcterms:W3CDTF">2015-05-01T13:12:26Z</dcterms:created>
  <dcterms:modified xsi:type="dcterms:W3CDTF">2017-10-31T08:19:55Z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AYearTag">
    <vt:lpwstr>39;#2015|c91421e6-0a44-4e2b-81c8-84b8017dd4c8</vt:lpwstr>
  </property>
  <property fmtid="{D5CDD505-2E9C-101B-9397-08002B2CF9AE}" pid="3" name="INTADepartmentTag">
    <vt:lpwstr>29;#Marketing|efcb9a56-80b5-4578-b8ce-121bc05b2b82</vt:lpwstr>
  </property>
  <property fmtid="{D5CDD505-2E9C-101B-9397-08002B2CF9AE}" pid="4" name="INTACategoryTag">
    <vt:lpwstr>13;#Template|8e05ff7d-6c1f-4901-b68e-cf56bec345ab</vt:lpwstr>
  </property>
  <property fmtid="{D5CDD505-2E9C-101B-9397-08002B2CF9AE}" pid="5" name="ContentTypeId">
    <vt:lpwstr>0x010100BA064A24D2898E42B74163B95CC52ECF</vt:lpwstr>
  </property>
</Properties>
</file>