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2" r:id="rId1"/>
  </p:sldMasterIdLst>
  <p:notesMasterIdLst>
    <p:notesMasterId r:id="rId4"/>
  </p:notesMasterIdLst>
  <p:handoutMasterIdLst>
    <p:handoutMasterId r:id="rId5"/>
  </p:handoutMasterIdLst>
  <p:sldIdLst>
    <p:sldId id="256" r:id="rId2"/>
    <p:sldId id="745" r:id="rId3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>
    <p:extLst/>
  </p:cmAuthor>
  <p:cmAuthor id="2" name="Grant Nakata" initials="GN" lastIdx="2" clrIdx="1">
    <p:extLst/>
  </p:cmAuthor>
  <p:cmAuthor id="3" name="Jared Erwin" initials="JE" lastIdx="3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FED9"/>
    <a:srgbClr val="0E4B91"/>
    <a:srgbClr val="CCFFCC"/>
    <a:srgbClr val="FF0000"/>
    <a:srgbClr val="008000"/>
    <a:srgbClr val="FA5B36"/>
    <a:srgbClr val="000000"/>
    <a:srgbClr val="339933"/>
    <a:srgbClr val="CB460F"/>
    <a:srgbClr val="EA90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41" autoAdjust="0"/>
    <p:restoredTop sz="95304" autoAdjust="0"/>
  </p:normalViewPr>
  <p:slideViewPr>
    <p:cSldViewPr snapToGrid="0" snapToObjects="1">
      <p:cViewPr varScale="1">
        <p:scale>
          <a:sx n="94" d="100"/>
          <a:sy n="94" d="100"/>
        </p:scale>
        <p:origin x="1856" y="184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27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3672" y="84"/>
      </p:cViewPr>
      <p:guideLst>
        <p:guide orient="horz" pos="2905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commentAuthors" Target="commentAuthors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6/27/18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6/27/18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Presenter</a:t>
            </a:r>
            <a:r>
              <a:rPr lang="en-US" baseline="0" dirty="0"/>
              <a:t> – </a:t>
            </a:r>
            <a:r>
              <a:rPr lang="en-US" baseline="0"/>
              <a:t>GAC Chair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71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7.emf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7.emf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7.e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7.emf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Relationship Id="rId3" Type="http://schemas.openxmlformats.org/officeDocument/2006/relationships/image" Target="../media/image7.emf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7.emf"/></Relationships>
</file>

<file path=ppt/slideLayouts/_rels/slideLayout49.xml.rels><?xml version="1.0" encoding="UTF-8" standalone="yes"?>
<Relationships xmlns="http://schemas.openxmlformats.org/package/2006/relationships"><Relationship Id="rId9" Type="http://schemas.openxmlformats.org/officeDocument/2006/relationships/hyperlink" Target="https://twitter.com/icann" TargetMode="External"/><Relationship Id="rId20" Type="http://schemas.openxmlformats.org/officeDocument/2006/relationships/hyperlink" Target="https://www.slideshare.net/icannpresentations" TargetMode="External"/><Relationship Id="rId10" Type="http://schemas.openxmlformats.org/officeDocument/2006/relationships/hyperlink" Target="twitter.com/icann" TargetMode="External"/><Relationship Id="rId11" Type="http://schemas.openxmlformats.org/officeDocument/2006/relationships/image" Target="../media/image22.png"/><Relationship Id="rId12" Type="http://schemas.openxmlformats.org/officeDocument/2006/relationships/hyperlink" Target="http://www.facebook.com/icannorg" TargetMode="External"/><Relationship Id="rId13" Type="http://schemas.openxmlformats.org/officeDocument/2006/relationships/hyperlink" Target="facebook.com/icannorg" TargetMode="External"/><Relationship Id="rId14" Type="http://schemas.openxmlformats.org/officeDocument/2006/relationships/image" Target="../media/image23.png"/><Relationship Id="rId15" Type="http://schemas.openxmlformats.org/officeDocument/2006/relationships/hyperlink" Target="youtube.com/user/ICANNnews" TargetMode="External"/><Relationship Id="rId16" Type="http://schemas.openxmlformats.org/officeDocument/2006/relationships/image" Target="../media/image24.png"/><Relationship Id="rId17" Type="http://schemas.openxmlformats.org/officeDocument/2006/relationships/hyperlink" Target="http://www.youtube.com/icannnews" TargetMode="External"/><Relationship Id="rId18" Type="http://schemas.openxmlformats.org/officeDocument/2006/relationships/hyperlink" Target="https://soundcloud.com/icann" TargetMode="External"/><Relationship Id="rId19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emf"/><Relationship Id="rId3" Type="http://schemas.openxmlformats.org/officeDocument/2006/relationships/hyperlink" Target="http://www.flickr.com/photos/icann" TargetMode="External"/><Relationship Id="rId4" Type="http://schemas.openxmlformats.org/officeDocument/2006/relationships/hyperlink" Target="flickr.com/photos/icann" TargetMode="External"/><Relationship Id="rId5" Type="http://schemas.openxmlformats.org/officeDocument/2006/relationships/image" Target="../media/image20.png"/><Relationship Id="rId6" Type="http://schemas.openxmlformats.org/officeDocument/2006/relationships/hyperlink" Target="https://www.linkedin.com/company/icann" TargetMode="External"/><Relationship Id="rId7" Type="http://schemas.openxmlformats.org/officeDocument/2006/relationships/hyperlink" Target="linkedin.com/company/icann" TargetMode="External"/><Relationship Id="rId8" Type="http://schemas.openxmlformats.org/officeDocument/2006/relationships/image" Target="../media/image2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emf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emf"/><Relationship Id="rId3" Type="http://schemas.openxmlformats.org/officeDocument/2006/relationships/image" Target="../media/image27.emf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4011262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098976" y="6653628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49163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410230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333264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422" y="585223"/>
            <a:ext cx="9286433" cy="6225367"/>
            <a:chOff x="2422" y="585223"/>
            <a:chExt cx="9286433" cy="6225367"/>
          </a:xfrm>
        </p:grpSpPr>
        <p:sp>
          <p:nvSpPr>
            <p:cNvPr id="17" name="Oval 16"/>
            <p:cNvSpPr/>
            <p:nvPr userDrawn="1"/>
          </p:nvSpPr>
          <p:spPr>
            <a:xfrm>
              <a:off x="395490" y="585223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Straight Connector 17"/>
            <p:cNvCxnSpPr/>
            <p:nvPr userDrawn="1"/>
          </p:nvCxnSpPr>
          <p:spPr>
            <a:xfrm flipH="1">
              <a:off x="2422" y="608083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462492" y="608083"/>
              <a:ext cx="8681508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37744" y="6460580"/>
              <a:ext cx="368521" cy="293992"/>
            </a:xfrm>
            <a:prstGeom prst="rect">
              <a:avLst/>
            </a:prstGeom>
          </p:spPr>
        </p:pic>
        <p:sp>
          <p:nvSpPr>
            <p:cNvPr id="34" name="Oval 33"/>
            <p:cNvSpPr/>
            <p:nvPr userDrawn="1"/>
          </p:nvSpPr>
          <p:spPr>
            <a:xfrm>
              <a:off x="395490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39"/>
            <p:cNvCxnSpPr/>
            <p:nvPr userDrawn="1"/>
          </p:nvCxnSpPr>
          <p:spPr>
            <a:xfrm flipH="1">
              <a:off x="2422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 flipH="1">
              <a:off x="462491" y="6320547"/>
              <a:ext cx="821795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 userDrawn="1"/>
          </p:nvSpPr>
          <p:spPr>
            <a:xfrm flipH="1">
              <a:off x="8705212" y="6297687"/>
              <a:ext cx="45720" cy="457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/>
            <p:cNvCxnSpPr/>
            <p:nvPr userDrawn="1"/>
          </p:nvCxnSpPr>
          <p:spPr>
            <a:xfrm>
              <a:off x="8772211" y="6320547"/>
              <a:ext cx="371789" cy="0"/>
            </a:xfrm>
            <a:prstGeom prst="line">
              <a:avLst/>
            </a:prstGeom>
            <a:ln w="12700">
              <a:solidFill>
                <a:schemeClr val="accent6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lide Number Placeholder 5"/>
            <p:cNvSpPr txBox="1">
              <a:spLocks/>
            </p:cNvSpPr>
            <p:nvPr userDrawn="1"/>
          </p:nvSpPr>
          <p:spPr>
            <a:xfrm>
              <a:off x="8493978" y="6445465"/>
              <a:ext cx="794877" cy="365125"/>
            </a:xfrm>
            <a:prstGeom prst="rect">
              <a:avLst/>
            </a:prstGeom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US" sz="1200" dirty="0">
                  <a:solidFill>
                    <a:srgbClr val="002B49"/>
                  </a:solidFill>
                  <a:latin typeface="Arial"/>
                  <a:cs typeface="Arial"/>
                </a:rPr>
                <a:t>   | </a:t>
              </a:r>
              <a:fld id="{D43A6F16-D3CF-4F46-B6D9-B3CAB1B87938}" type="slidenum">
                <a:rPr lang="en-US" sz="1200" smtClean="0">
                  <a:solidFill>
                    <a:srgbClr val="002B49"/>
                  </a:solidFill>
                  <a:latin typeface="Arial"/>
                  <a:cs typeface="Arial"/>
                </a:rPr>
                <a:pPr algn="l"/>
                <a:t>‹#›</a:t>
              </a:fld>
              <a:endParaRPr lang="en-US" sz="1200" dirty="0">
                <a:solidFill>
                  <a:srgbClr val="002B49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42550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589388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4591720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2787185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057695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164424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35437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6" y="3562904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6" y="4252817"/>
            <a:ext cx="8119206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6" y="4553317"/>
            <a:ext cx="8119206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6" y="2854692"/>
            <a:ext cx="8119206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47050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  <p:sp>
        <p:nvSpPr>
          <p:cNvPr id="25" name="TextBox 24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96037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40955629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6181434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0240409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093030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3" name="TextBox 22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623137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26501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32112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9208532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32112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213455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19329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7790871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5264874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9864893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6652897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6586975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910185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6089858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262656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1869860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15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44263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6867096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 dirty="0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3803006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36988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6620789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4582936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9845165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5741600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9528415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204297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/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6" name="TextBox 2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18210462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543489" y="4228306"/>
            <a:ext cx="3416667" cy="365760"/>
            <a:chOff x="5325979" y="4715893"/>
            <a:chExt cx="3416667" cy="365760"/>
          </a:xfrm>
        </p:grpSpPr>
        <p:sp>
          <p:nvSpPr>
            <p:cNvPr id="33" name="Text Placeholder 32"/>
            <p:cNvSpPr txBox="1">
              <a:spLocks/>
            </p:cNvSpPr>
            <p:nvPr/>
          </p:nvSpPr>
          <p:spPr>
            <a:xfrm>
              <a:off x="5793339" y="4734885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3"/>
                </a:rPr>
                <a:t>flickr.com/icann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4" name="Picture 33" descr="1420947842_social_style_3_flikr-128.png">
              <a:hlinkClick r:id="rId4" action="ppaction://hlinkfile"/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4715893"/>
              <a:ext cx="365760" cy="365760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 userDrawn="1"/>
        </p:nvGrpSpPr>
        <p:grpSpPr>
          <a:xfrm>
            <a:off x="2543489" y="4726326"/>
            <a:ext cx="3636602" cy="365760"/>
            <a:chOff x="1235726" y="5571713"/>
            <a:chExt cx="3636602" cy="365760"/>
          </a:xfrm>
        </p:grpSpPr>
        <p:sp>
          <p:nvSpPr>
            <p:cNvPr id="36" name="Text Placeholder 32"/>
            <p:cNvSpPr txBox="1">
              <a:spLocks/>
            </p:cNvSpPr>
            <p:nvPr/>
          </p:nvSpPr>
          <p:spPr>
            <a:xfrm>
              <a:off x="1703086" y="5592033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linkedin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/company/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6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37" name="Picture 36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5571713"/>
              <a:ext cx="365760" cy="365760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 userDrawn="1"/>
        </p:nvGrpSpPr>
        <p:grpSpPr>
          <a:xfrm>
            <a:off x="2543489" y="2734246"/>
            <a:ext cx="2809587" cy="365760"/>
            <a:chOff x="1235726" y="3073176"/>
            <a:chExt cx="2809587" cy="365760"/>
          </a:xfrm>
        </p:grpSpPr>
        <p:sp>
          <p:nvSpPr>
            <p:cNvPr id="39" name="Text Placeholder 32"/>
            <p:cNvSpPr txBox="1">
              <a:spLocks/>
            </p:cNvSpPr>
            <p:nvPr/>
          </p:nvSpPr>
          <p:spPr>
            <a:xfrm>
              <a:off x="1703087" y="3093496"/>
              <a:ext cx="2342226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@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9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0" name="Picture 39" descr="1420948433_social_style_3_twiter-128.png">
              <a:hlinkClick r:id="rId10" action="ppaction://hlinkfile"/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41" name="Group 40"/>
          <p:cNvGrpSpPr/>
          <p:nvPr userDrawn="1"/>
        </p:nvGrpSpPr>
        <p:grpSpPr>
          <a:xfrm>
            <a:off x="2543489" y="3232266"/>
            <a:ext cx="3730320" cy="365760"/>
            <a:chOff x="1235727" y="3892739"/>
            <a:chExt cx="3730320" cy="365760"/>
          </a:xfrm>
        </p:grpSpPr>
        <p:sp>
          <p:nvSpPr>
            <p:cNvPr id="42" name="Text Placeholder 32"/>
            <p:cNvSpPr txBox="1">
              <a:spLocks/>
            </p:cNvSpPr>
            <p:nvPr/>
          </p:nvSpPr>
          <p:spPr>
            <a:xfrm>
              <a:off x="1703086" y="3913059"/>
              <a:ext cx="3262961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facebook.com/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icannorg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2"/>
                </a:rPr>
                <a:t> 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3" name="Picture 42" descr="1420948141_social_style_3_facebook-128.png">
              <a:hlinkClick r:id="rId13" action="ppaction://hlinkfile"/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7" y="3892739"/>
              <a:ext cx="365760" cy="365760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 userDrawn="1"/>
        </p:nvGrpSpPr>
        <p:grpSpPr>
          <a:xfrm>
            <a:off x="2543489" y="3730286"/>
            <a:ext cx="3636602" cy="365760"/>
            <a:chOff x="1235726" y="4721075"/>
            <a:chExt cx="3636602" cy="365760"/>
          </a:xfrm>
        </p:grpSpPr>
        <p:pic>
          <p:nvPicPr>
            <p:cNvPr id="45" name="Picture 44" descr="1420948149_social_style_3_youtube-128.png">
              <a:hlinkClick r:id="rId15" action="ppaction://hlinkfile"/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5726" y="4721075"/>
              <a:ext cx="365760" cy="365760"/>
            </a:xfrm>
            <a:prstGeom prst="rect">
              <a:avLst/>
            </a:prstGeom>
          </p:spPr>
        </p:pic>
        <p:sp>
          <p:nvSpPr>
            <p:cNvPr id="46" name="Text Placeholder 32"/>
            <p:cNvSpPr txBox="1">
              <a:spLocks/>
            </p:cNvSpPr>
            <p:nvPr/>
          </p:nvSpPr>
          <p:spPr>
            <a:xfrm>
              <a:off x="1703086" y="4734885"/>
              <a:ext cx="3169242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youtube.com/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7"/>
                </a:rPr>
                <a:t>icannnews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</p:grpSp>
      <p:grpSp>
        <p:nvGrpSpPr>
          <p:cNvPr id="47" name="Group 46"/>
          <p:cNvGrpSpPr/>
          <p:nvPr userDrawn="1"/>
        </p:nvGrpSpPr>
        <p:grpSpPr>
          <a:xfrm>
            <a:off x="2543489" y="5722367"/>
            <a:ext cx="2586167" cy="365760"/>
            <a:chOff x="5325979" y="3073176"/>
            <a:chExt cx="2586167" cy="365760"/>
          </a:xfrm>
        </p:grpSpPr>
        <p:sp>
          <p:nvSpPr>
            <p:cNvPr id="48" name="Text Placeholder 32"/>
            <p:cNvSpPr txBox="1">
              <a:spLocks/>
            </p:cNvSpPr>
            <p:nvPr/>
          </p:nvSpPr>
          <p:spPr>
            <a:xfrm>
              <a:off x="5793339" y="3093496"/>
              <a:ext cx="21188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soundcloud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18"/>
                </a:rPr>
                <a:t>icann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3073176"/>
              <a:ext cx="365760" cy="365760"/>
            </a:xfrm>
            <a:prstGeom prst="rect">
              <a:avLst/>
            </a:prstGeom>
          </p:spPr>
        </p:pic>
      </p:grpSp>
      <p:grpSp>
        <p:nvGrpSpPr>
          <p:cNvPr id="50" name="Group 49"/>
          <p:cNvGrpSpPr/>
          <p:nvPr userDrawn="1"/>
        </p:nvGrpSpPr>
        <p:grpSpPr>
          <a:xfrm>
            <a:off x="2543489" y="5224346"/>
            <a:ext cx="3416667" cy="365760"/>
            <a:chOff x="5325979" y="5571713"/>
            <a:chExt cx="3416667" cy="365760"/>
          </a:xfrm>
        </p:grpSpPr>
        <p:sp>
          <p:nvSpPr>
            <p:cNvPr id="51" name="Text Placeholder 32"/>
            <p:cNvSpPr txBox="1">
              <a:spLocks/>
            </p:cNvSpPr>
            <p:nvPr/>
          </p:nvSpPr>
          <p:spPr>
            <a:xfrm>
              <a:off x="5793339" y="5592033"/>
              <a:ext cx="2949307" cy="339725"/>
            </a:xfrm>
            <a:prstGeom prst="rect">
              <a:avLst/>
            </a:prstGeom>
          </p:spPr>
          <p:txBody>
            <a:bodyPr lIns="0" tIns="0" rIns="0" bIns="0" anchor="ctr"/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defTabSz="457082">
                <a:spcBef>
                  <a:spcPct val="20000"/>
                </a:spcBef>
                <a:buNone/>
                <a:defRPr/>
              </a:pP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slideshare</a:t>
              </a:r>
              <a:r>
                <a: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/</a:t>
              </a:r>
              <a:r>
                <a:rPr lang="en-US" sz="1400" dirty="0" err="1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  <a:hlinkClick r:id="rId20"/>
                </a:rPr>
                <a:t>icannpresentations</a:t>
              </a:r>
              <a:endParaRPr lang="en-US" sz="1400" dirty="0">
                <a:solidFill>
                  <a:srgbClr val="0A304B"/>
                </a:solidFill>
                <a:latin typeface="+mn-lt"/>
                <a:ea typeface="Segoe UI" panose="020B0502040204020203" pitchFamily="34" charset="0"/>
                <a:cs typeface="Arial"/>
              </a:endParaRPr>
            </a:p>
          </p:txBody>
        </p:sp>
        <p:pic>
          <p:nvPicPr>
            <p:cNvPr id="52" name="Picture 51" descr="1420948164_social_style_3_in-128.png">
              <a:hlinkClick r:id="rId7" action="ppaction://hlinkfile"/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9" y="5571713"/>
              <a:ext cx="365760" cy="36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739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6789407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172578" y="2842544"/>
            <a:ext cx="3149229" cy="3236708"/>
          </a:xfrm>
          <a:prstGeom prst="rect">
            <a:avLst/>
          </a:prstGeom>
        </p:spPr>
      </p:pic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sp>
        <p:nvSpPr>
          <p:cNvPr id="22" name="TextBox 21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7704293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49A3C08-6729-774B-87C1-807981A6C2F7}" type="datetimeFigureOut">
              <a:rPr lang="en-US" smtClean="0"/>
              <a:t>6/27/18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C3EA4BC-5B05-0246-B128-695753B4F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08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329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4626010" y="3532209"/>
            <a:ext cx="4434840" cy="27432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99" y="3533846"/>
            <a:ext cx="4434840" cy="27432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301" y="689693"/>
            <a:ext cx="4434840" cy="2743200"/>
          </a:xfrm>
          <a:prstGeom prst="rect">
            <a:avLst/>
          </a:prstGeom>
          <a:solidFill>
            <a:srgbClr val="FFFF00">
              <a:alpha val="25000"/>
            </a:srgbClr>
          </a:solidFill>
          <a:ln w="25400">
            <a:solidFill>
              <a:srgbClr val="FFFF00">
                <a:alpha val="2500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26010" y="675009"/>
            <a:ext cx="4434840" cy="2743200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2948" y="649608"/>
            <a:ext cx="1531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457200" rtl="0" eaLnBrk="1" latinLnBrk="0" hangingPunct="1"/>
            <a:r>
              <a:rPr lang="en-US" altLang="zh-TW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Key Overview</a:t>
            </a:r>
            <a:endParaRPr lang="en-US" sz="1600" b="1" kern="1200" dirty="0">
              <a:solidFill>
                <a:schemeClr val="tx1"/>
              </a:solidFill>
              <a:latin typeface="Source Sans Pro"/>
              <a:ea typeface="+mn-ea"/>
              <a:cs typeface="Source Sans Pro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4596847" y="649608"/>
            <a:ext cx="1737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algn="l" defTabSz="457200" rtl="0" eaLnBrk="1" latinLnBrk="0" hangingPunct="1"/>
            <a:r>
              <a:rPr lang="en-US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Weekly Activity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53790" y="3515277"/>
            <a:ext cx="34840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algn="l" defTabSz="457200" rtl="0" eaLnBrk="1" latinLnBrk="0" hangingPunct="1"/>
            <a:r>
              <a:rPr lang="en-US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Current Issues / Actions Required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578998" y="3515277"/>
            <a:ext cx="135203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algn="l" defTabSz="457200" rtl="0" eaLnBrk="1" latinLnBrk="0" hangingPunct="1"/>
            <a:r>
              <a:rPr lang="en-US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What’s Next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98976" y="6613333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9386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99" y="3296327"/>
            <a:ext cx="8968882" cy="2905413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solidFill>
              <a:schemeClr val="bg1">
                <a:lumMod val="50000"/>
                <a:alpha val="2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301" y="678937"/>
            <a:ext cx="8968880" cy="2510601"/>
          </a:xfrm>
          <a:prstGeom prst="rect">
            <a:avLst/>
          </a:prstGeom>
          <a:solidFill>
            <a:srgbClr val="339933">
              <a:alpha val="25000"/>
            </a:srgbClr>
          </a:solidFill>
          <a:ln w="25400">
            <a:solidFill>
              <a:srgbClr val="339933">
                <a:alpha val="25000"/>
              </a:srgb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2948" y="658077"/>
            <a:ext cx="15311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algn="l" defTabSz="457200" rtl="0" eaLnBrk="1" latinLnBrk="0" hangingPunct="1"/>
            <a:r>
              <a:rPr lang="en-US" altLang="zh-TW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Key Overview</a:t>
            </a:r>
            <a:endParaRPr lang="en-US" sz="1600" b="1" kern="1200" dirty="0">
              <a:solidFill>
                <a:schemeClr val="tx1"/>
              </a:solidFill>
              <a:latin typeface="Source Sans Pro"/>
              <a:ea typeface="+mn-ea"/>
              <a:cs typeface="Source Sans Pro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78301" y="3285687"/>
            <a:ext cx="17378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0" algn="l" defTabSz="457200" rtl="0" eaLnBrk="1" latinLnBrk="0" hangingPunct="1"/>
            <a:r>
              <a:rPr lang="en-US" sz="1600" b="1" kern="1200" dirty="0">
                <a:solidFill>
                  <a:schemeClr val="tx1"/>
                </a:solidFill>
                <a:latin typeface="Source Sans Pro"/>
                <a:ea typeface="+mn-ea"/>
                <a:cs typeface="Source Sans Pro"/>
              </a:rPr>
              <a:t>Weekly Activity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2556601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/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3098976" y="6621354"/>
            <a:ext cx="2564805" cy="18466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200" i="1" dirty="0">
                <a:cs typeface="Source Sans Pro"/>
              </a:rPr>
              <a:t>Confidential and Business Proprietary</a:t>
            </a:r>
          </a:p>
        </p:txBody>
      </p:sp>
    </p:spTree>
    <p:extLst>
      <p:ext uri="{BB962C8B-B14F-4D97-AF65-F5344CB8AC3E}">
        <p14:creationId xmlns:p14="http://schemas.microsoft.com/office/powerpoint/2010/main" val="3296335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theme" Target="../theme/theme1.xml"/><Relationship Id="rId53" Type="http://schemas.openxmlformats.org/officeDocument/2006/relationships/image" Target="../media/image1.png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3"/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83765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  <p:sldLayoutId id="2147483780" r:id="rId18"/>
    <p:sldLayoutId id="2147483781" r:id="rId19"/>
    <p:sldLayoutId id="2147483782" r:id="rId20"/>
    <p:sldLayoutId id="2147483783" r:id="rId21"/>
    <p:sldLayoutId id="2147483784" r:id="rId22"/>
    <p:sldLayoutId id="2147483785" r:id="rId23"/>
    <p:sldLayoutId id="2147483786" r:id="rId24"/>
    <p:sldLayoutId id="2147483787" r:id="rId25"/>
    <p:sldLayoutId id="2147483788" r:id="rId26"/>
    <p:sldLayoutId id="2147483789" r:id="rId27"/>
    <p:sldLayoutId id="2147483790" r:id="rId28"/>
    <p:sldLayoutId id="2147483791" r:id="rId29"/>
    <p:sldLayoutId id="2147483792" r:id="rId30"/>
    <p:sldLayoutId id="2147483793" r:id="rId31"/>
    <p:sldLayoutId id="2147483794" r:id="rId32"/>
    <p:sldLayoutId id="2147483795" r:id="rId33"/>
    <p:sldLayoutId id="2147483796" r:id="rId34"/>
    <p:sldLayoutId id="2147483797" r:id="rId35"/>
    <p:sldLayoutId id="2147483798" r:id="rId36"/>
    <p:sldLayoutId id="2147483799" r:id="rId37"/>
    <p:sldLayoutId id="2147483800" r:id="rId38"/>
    <p:sldLayoutId id="2147483801" r:id="rId39"/>
    <p:sldLayoutId id="2147483802" r:id="rId40"/>
    <p:sldLayoutId id="2147483803" r:id="rId41"/>
    <p:sldLayoutId id="2147483804" r:id="rId42"/>
    <p:sldLayoutId id="2147483805" r:id="rId43"/>
    <p:sldLayoutId id="2147483806" r:id="rId44"/>
    <p:sldLayoutId id="2147483807" r:id="rId45"/>
    <p:sldLayoutId id="2147483808" r:id="rId46"/>
    <p:sldLayoutId id="2147483809" r:id="rId47"/>
    <p:sldLayoutId id="2147483810" r:id="rId48"/>
    <p:sldLayoutId id="2147483811" r:id="rId49"/>
    <p:sldLayoutId id="2147483812" r:id="rId50"/>
    <p:sldLayoutId id="2147483813" r:id="rId51"/>
  </p:sldLayoutIdLst>
  <p:hf sldNum="0" hdr="0" dt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  <p15:guide id="3" pos="5365">
          <p15:clr>
            <a:srgbClr val="F26B43"/>
          </p15:clr>
        </p15:guide>
        <p15:guide id="4" pos="384">
          <p15:clr>
            <a:srgbClr val="F26B43"/>
          </p15:clr>
        </p15:guide>
        <p15:guide id="5" pos="260">
          <p15:clr>
            <a:srgbClr val="F26B43"/>
          </p15:clr>
        </p15:guide>
        <p15:guide id="6" orient="horz" pos="384">
          <p15:clr>
            <a:srgbClr val="F26B43"/>
          </p15:clr>
        </p15:guide>
        <p15:guide id="7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image" Target="../media/image28.tiff"/><Relationship Id="rId3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527" y="-15789"/>
            <a:ext cx="3886406" cy="23190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C371123-6146-1D45-999E-AAF0B7DC7AF6}"/>
              </a:ext>
            </a:extLst>
          </p:cNvPr>
          <p:cNvSpPr txBox="1"/>
          <p:nvPr/>
        </p:nvSpPr>
        <p:spPr>
          <a:xfrm>
            <a:off x="981308" y="4787832"/>
            <a:ext cx="5828925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2400" b="1" dirty="0" smtClean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Human Rights and International Law Working Group Meeting </a:t>
            </a:r>
            <a:endParaRPr lang="en-US" sz="2400" b="1" dirty="0">
              <a:solidFill>
                <a:schemeClr val="bg1"/>
              </a:solidFill>
              <a:cs typeface="Source Sans Pro"/>
            </a:endParaRPr>
          </a:p>
          <a:p>
            <a:r>
              <a:rPr lang="en-US" sz="2400" b="1" dirty="0" smtClean="0">
                <a:solidFill>
                  <a:schemeClr val="bg1"/>
                </a:solidFill>
                <a:cs typeface="Source Sans Pro"/>
              </a:rPr>
              <a:t>27 June </a:t>
            </a:r>
            <a:r>
              <a:rPr lang="en-US" sz="2400" b="1" dirty="0">
                <a:solidFill>
                  <a:schemeClr val="bg1"/>
                </a:solidFill>
                <a:cs typeface="Source Sans Pro"/>
              </a:rPr>
              <a:t>2018</a:t>
            </a:r>
            <a:endParaRPr lang="en-US" sz="2400" b="1" dirty="0"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55666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panose="020F0502020204030204" pitchFamily="34" charset="0"/>
              </a:rPr>
              <a:t>Session Agenda </a:t>
            </a: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r>
              <a:rPr lang="en-US" sz="2000" b="0" dirty="0" smtClean="0">
                <a:latin typeface="+mn-lt"/>
              </a:rPr>
              <a:t/>
            </a:r>
            <a:br>
              <a:rPr lang="en-US" sz="2000" b="0" dirty="0" smtClean="0">
                <a:latin typeface="+mn-lt"/>
              </a:rPr>
            </a:br>
            <a:r>
              <a:rPr lang="en-US" sz="2000" b="0" dirty="0">
                <a:latin typeface="+mn-lt"/>
              </a:rPr>
              <a:t/>
            </a:r>
            <a:br>
              <a:rPr lang="en-US" sz="2000" b="0" dirty="0">
                <a:latin typeface="+mn-lt"/>
              </a:rPr>
            </a:br>
            <a:r>
              <a:rPr lang="en-US" sz="2000" b="0" dirty="0" smtClean="0"/>
              <a:t>1</a:t>
            </a:r>
            <a:r>
              <a:rPr lang="en-US" sz="2000" b="0" dirty="0"/>
              <a:t>. Internal matters, including work plan and review of HRIL WG leadership positions</a:t>
            </a:r>
            <a:r>
              <a:rPr lang="en-US" sz="2000" b="0"/>
              <a:t> </a:t>
            </a:r>
            <a:r>
              <a:rPr lang="en-US" sz="2000" b="0" smtClean="0"/>
              <a:t/>
            </a:r>
            <a:br>
              <a:rPr lang="en-US" sz="2000" b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0" dirty="0"/>
              <a:t>2. WS2 Human Rights </a:t>
            </a:r>
            <a:r>
              <a:rPr lang="en-US" sz="2000" b="0" dirty="0" err="1"/>
              <a:t>FoI</a:t>
            </a:r>
            <a:r>
              <a:rPr lang="en-US" sz="2000" b="0" dirty="0"/>
              <a:t> – GAC Members’ positions and possible future implementation within GAC in the ICANN context </a:t>
            </a:r>
            <a:r>
              <a:rPr lang="en-US" sz="2000" dirty="0">
                <a:latin typeface="+mn-lt"/>
              </a:rPr>
              <a:t/>
            </a:r>
            <a:br>
              <a:rPr lang="en-US" sz="2000" dirty="0">
                <a:latin typeface="+mn-lt"/>
              </a:rPr>
            </a:br>
            <a:r>
              <a:rPr lang="en-AU" sz="2000" b="0" dirty="0">
                <a:latin typeface="+mn-lt"/>
              </a:rPr>
              <a:t/>
            </a:r>
            <a:br>
              <a:rPr lang="en-AU" sz="2000" b="0" dirty="0">
                <a:latin typeface="+mn-lt"/>
              </a:rPr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</a:rPr>
              <a:t/>
            </a:r>
            <a:br>
              <a:rPr lang="en-US" dirty="0"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45891"/>
      </p:ext>
    </p:extLst>
  </p:cSld>
  <p:clrMapOvr>
    <a:masterClrMapping/>
  </p:clrMapOvr>
</p:sld>
</file>

<file path=ppt/theme/theme1.xml><?xml version="1.0" encoding="utf-8"?>
<a:theme xmlns:a="http://schemas.openxmlformats.org/drawingml/2006/main" name="1_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Template 4x3 20170607.potx" id="{99719EB8-08D5-4EC4-8738-AAF721777DA7}" vid="{6963FD61-D754-4021-9B52-5D28287E54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 PPT Template 4x3 20170607</Template>
  <TotalTime>25532</TotalTime>
  <Words>18</Words>
  <Application>Microsoft Macintosh PowerPoint</Application>
  <PresentationFormat>On-screen Show (4:3)</PresentationFormat>
  <Paragraphs>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ＭＳ Ｐゴシック</vt:lpstr>
      <vt:lpstr>Segoe UI</vt:lpstr>
      <vt:lpstr>Source Sans Pro</vt:lpstr>
      <vt:lpstr>Wingdings</vt:lpstr>
      <vt:lpstr>微軟正黑體</vt:lpstr>
      <vt:lpstr>1_ICANNPPT_Arial_4x3_June 2017_potx</vt:lpstr>
      <vt:lpstr>PowerPoint Presentation</vt:lpstr>
      <vt:lpstr>Session Agenda     1. Internal matters, including work plan and review of HRIL WG leadership positions   2. WS2 Human Rights FoI – GAC Members’ positions and possible future implementation within GAC in the ICANN context     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 (75 characters maximum)</dc:title>
  <dc:creator>Grant Nakata</dc:creator>
  <cp:lastModifiedBy>Gulten Tepe</cp:lastModifiedBy>
  <cp:revision>628</cp:revision>
  <cp:lastPrinted>2018-03-10T13:57:14Z</cp:lastPrinted>
  <dcterms:created xsi:type="dcterms:W3CDTF">2017-06-15T23:55:49Z</dcterms:created>
  <dcterms:modified xsi:type="dcterms:W3CDTF">2018-06-27T13:49:19Z</dcterms:modified>
</cp:coreProperties>
</file>