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6"/>
  </p:notesMasterIdLst>
  <p:handoutMasterIdLst>
    <p:handoutMasterId r:id="rId17"/>
  </p:handoutMasterIdLst>
  <p:sldIdLst>
    <p:sldId id="289" r:id="rId2"/>
    <p:sldId id="256" r:id="rId3"/>
    <p:sldId id="290" r:id="rId4"/>
    <p:sldId id="301" r:id="rId5"/>
    <p:sldId id="291" r:id="rId6"/>
    <p:sldId id="303" r:id="rId7"/>
    <p:sldId id="292" r:id="rId8"/>
    <p:sldId id="302" r:id="rId9"/>
    <p:sldId id="305" r:id="rId10"/>
    <p:sldId id="293" r:id="rId11"/>
    <p:sldId id="304" r:id="rId12"/>
    <p:sldId id="294" r:id="rId13"/>
    <p:sldId id="300" r:id="rId14"/>
    <p:sldId id="273" r:id="rId15"/>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22">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E4B91"/>
    <a:srgbClr val="18548A"/>
    <a:srgbClr val="15538C"/>
    <a:srgbClr val="0B2F49"/>
    <a:srgbClr val="092F4B"/>
    <a:srgbClr val="A1472D"/>
    <a:srgbClr val="A34729"/>
    <a:srgbClr val="B87137"/>
    <a:srgbClr val="BA7132"/>
    <a:srgbClr val="17505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43" autoAdjust="0"/>
    <p:restoredTop sz="94125" autoAdjust="0"/>
  </p:normalViewPr>
  <p:slideViewPr>
    <p:cSldViewPr snapToGrid="0" snapToObjects="1">
      <p:cViewPr varScale="1">
        <p:scale>
          <a:sx n="110" d="100"/>
          <a:sy n="110" d="100"/>
        </p:scale>
        <p:origin x="448" y="184"/>
      </p:cViewPr>
      <p:guideLst>
        <p:guide orient="horz" pos="1422"/>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A68F13CC-A6A6-524A-A0F8-DAB9B298E3B6}" type="datetimeFigureOut">
              <a:rPr lang="en-US" smtClean="0"/>
              <a:t>6/26/16</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07CED518-EFD6-E34B-989E-6B6564A75595}" type="slidenum">
              <a:rPr lang="en-US" smtClean="0"/>
              <a:t>‹#›</a:t>
            </a:fld>
            <a:endParaRPr lang="en-US"/>
          </a:p>
        </p:txBody>
      </p:sp>
    </p:spTree>
    <p:extLst>
      <p:ext uri="{BB962C8B-B14F-4D97-AF65-F5344CB8AC3E}">
        <p14:creationId xmlns:p14="http://schemas.microsoft.com/office/powerpoint/2010/main" val="23140004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E2A614CD-FA73-DF49-AA13-A5EF746D725A}" type="datetimeFigureOut">
              <a:rPr lang="en-US" smtClean="0"/>
              <a:t>6/26/16</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7E002FF9-4628-B146-9948-95257A430692}" type="slidenum">
              <a:rPr lang="en-US" smtClean="0"/>
              <a:t>‹#›</a:t>
            </a:fld>
            <a:endParaRPr lang="en-US"/>
          </a:p>
        </p:txBody>
      </p:sp>
    </p:spTree>
    <p:extLst>
      <p:ext uri="{BB962C8B-B14F-4D97-AF65-F5344CB8AC3E}">
        <p14:creationId xmlns:p14="http://schemas.microsoft.com/office/powerpoint/2010/main" val="21568994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7E002FF9-4628-B146-9948-95257A430692}" type="slidenum">
              <a:rPr lang="en-US" smtClean="0"/>
              <a:t>2</a:t>
            </a:fld>
            <a:endParaRPr lang="en-US"/>
          </a:p>
        </p:txBody>
      </p:sp>
    </p:spTree>
    <p:extLst>
      <p:ext uri="{BB962C8B-B14F-4D97-AF65-F5344CB8AC3E}">
        <p14:creationId xmlns:p14="http://schemas.microsoft.com/office/powerpoint/2010/main" val="1661654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a:t>
            </a:r>
            <a:r>
              <a:rPr lang="en-US" baseline="0" dirty="0" smtClean="0"/>
              <a:t> adjust the email/web address to whichever email or web address is best suited to your presentation.  This should be your final slide.  </a:t>
            </a:r>
            <a:endParaRPr lang="en-US" dirty="0"/>
          </a:p>
        </p:txBody>
      </p:sp>
      <p:sp>
        <p:nvSpPr>
          <p:cNvPr id="4" name="Slide Number Placeholder 3"/>
          <p:cNvSpPr>
            <a:spLocks noGrp="1"/>
          </p:cNvSpPr>
          <p:nvPr>
            <p:ph type="sldNum" sz="quarter" idx="10"/>
          </p:nvPr>
        </p:nvSpPr>
        <p:spPr/>
        <p:txBody>
          <a:bodyPr/>
          <a:lstStyle/>
          <a:p>
            <a:fld id="{7E002FF9-4628-B146-9948-95257A430692}" type="slidenum">
              <a:rPr lang="en-US" smtClean="0"/>
              <a:t>14</a:t>
            </a:fld>
            <a:endParaRPr lang="en-US"/>
          </a:p>
        </p:txBody>
      </p:sp>
    </p:spTree>
    <p:extLst>
      <p:ext uri="{BB962C8B-B14F-4D97-AF65-F5344CB8AC3E}">
        <p14:creationId xmlns:p14="http://schemas.microsoft.com/office/powerpoint/2010/main" val="542922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3" name="Group 2"/>
          <p:cNvGrpSpPr/>
          <p:nvPr userDrawn="1"/>
        </p:nvGrpSpPr>
        <p:grpSpPr>
          <a:xfrm>
            <a:off x="0" y="-67733"/>
            <a:ext cx="9309518" cy="6954090"/>
            <a:chOff x="0" y="-67733"/>
            <a:chExt cx="9309518" cy="6954090"/>
          </a:xfrm>
        </p:grpSpPr>
        <p:pic>
          <p:nvPicPr>
            <p:cNvPr id="11" name="Picture 10"/>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246474"/>
              <a:ext cx="9309518" cy="6368988"/>
            </a:xfrm>
            <a:prstGeom prst="rect">
              <a:avLst/>
            </a:prstGeom>
          </p:spPr>
        </p:pic>
        <p:sp>
          <p:nvSpPr>
            <p:cNvPr id="2" name="Rectangle 1"/>
            <p:cNvSpPr/>
            <p:nvPr userDrawn="1"/>
          </p:nvSpPr>
          <p:spPr>
            <a:xfrm>
              <a:off x="0" y="-67733"/>
              <a:ext cx="9309518" cy="351829"/>
            </a:xfrm>
            <a:prstGeom prst="rect">
              <a:avLst/>
            </a:prstGeom>
            <a:solidFill>
              <a:srgbClr val="0624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userDrawn="1"/>
          </p:nvSpPr>
          <p:spPr>
            <a:xfrm>
              <a:off x="0" y="6602262"/>
              <a:ext cx="9309518" cy="284095"/>
            </a:xfrm>
            <a:prstGeom prst="rect">
              <a:avLst/>
            </a:prstGeom>
            <a:solidFill>
              <a:srgbClr val="06243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7" name="Rectangle 6"/>
          <p:cNvSpPr/>
          <p:nvPr userDrawn="1"/>
        </p:nvSpPr>
        <p:spPr>
          <a:xfrm>
            <a:off x="0" y="4130514"/>
            <a:ext cx="9309518" cy="1898497"/>
          </a:xfrm>
          <a:prstGeom prst="rect">
            <a:avLst/>
          </a:prstGeom>
          <a:solidFill>
            <a:srgbClr val="1768B1">
              <a:alpha val="84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userDrawn="1"/>
        </p:nvSpPr>
        <p:spPr>
          <a:xfrm>
            <a:off x="0" y="4130514"/>
            <a:ext cx="1697789" cy="1898497"/>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ICANN_Logo_W.eps"/>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35566" y="4566371"/>
            <a:ext cx="1253416" cy="972830"/>
          </a:xfrm>
          <a:prstGeom prst="rect">
            <a:avLst/>
          </a:prstGeom>
        </p:spPr>
      </p:pic>
      <p:sp>
        <p:nvSpPr>
          <p:cNvPr id="10" name="Rectangle 9"/>
          <p:cNvSpPr/>
          <p:nvPr userDrawn="1"/>
        </p:nvSpPr>
        <p:spPr>
          <a:xfrm flipV="1">
            <a:off x="-1" y="4130513"/>
            <a:ext cx="9309519" cy="116253"/>
          </a:xfrm>
          <a:prstGeom prst="rect">
            <a:avLst/>
          </a:prstGeom>
          <a:solidFill>
            <a:srgbClr val="0C1F24">
              <a:alpha val="3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03404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grpSp>
        <p:nvGrpSpPr>
          <p:cNvPr id="11" name="Group 10"/>
          <p:cNvGrpSpPr/>
          <p:nvPr userDrawn="1"/>
        </p:nvGrpSpPr>
        <p:grpSpPr>
          <a:xfrm>
            <a:off x="0" y="2110371"/>
            <a:ext cx="9198524" cy="4759071"/>
            <a:chOff x="0" y="2110371"/>
            <a:chExt cx="9198524" cy="4759071"/>
          </a:xfrm>
        </p:grpSpPr>
        <p:sp>
          <p:nvSpPr>
            <p:cNvPr id="3" name="Freeform 2"/>
            <p:cNvSpPr/>
            <p:nvPr userDrawn="1"/>
          </p:nvSpPr>
          <p:spPr>
            <a:xfrm>
              <a:off x="0" y="2110371"/>
              <a:ext cx="9198524" cy="4759071"/>
            </a:xfrm>
            <a:custGeom>
              <a:avLst/>
              <a:gdLst>
                <a:gd name="connsiteX0" fmla="*/ 0 w 9198524"/>
                <a:gd name="connsiteY0" fmla="*/ 0 h 5515904"/>
                <a:gd name="connsiteX1" fmla="*/ 9198524 w 9198524"/>
                <a:gd name="connsiteY1" fmla="*/ 3014506 h 5515904"/>
                <a:gd name="connsiteX2" fmla="*/ 9198524 w 9198524"/>
                <a:gd name="connsiteY2" fmla="*/ 5477421 h 5515904"/>
                <a:gd name="connsiteX3" fmla="*/ 0 w 9198524"/>
                <a:gd name="connsiteY3" fmla="*/ 5515904 h 5515904"/>
                <a:gd name="connsiteX4" fmla="*/ 0 w 9198524"/>
                <a:gd name="connsiteY4" fmla="*/ 0 h 55159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98524" h="5515904">
                  <a:moveTo>
                    <a:pt x="0" y="0"/>
                  </a:moveTo>
                  <a:lnTo>
                    <a:pt x="9198524" y="3014506"/>
                  </a:lnTo>
                  <a:lnTo>
                    <a:pt x="9198524" y="5477421"/>
                  </a:lnTo>
                  <a:lnTo>
                    <a:pt x="0" y="5515904"/>
                  </a:lnTo>
                  <a:cubicBezTo>
                    <a:pt x="4276" y="3685821"/>
                    <a:pt x="8553" y="1855738"/>
                    <a:pt x="0" y="0"/>
                  </a:cubicBezTo>
                  <a:close/>
                </a:path>
              </a:pathLst>
            </a:custGeom>
            <a:solidFill>
              <a:srgbClr val="1768B1">
                <a:alpha val="17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Freeform 3"/>
            <p:cNvSpPr/>
            <p:nvPr userDrawn="1"/>
          </p:nvSpPr>
          <p:spPr>
            <a:xfrm>
              <a:off x="1" y="3174865"/>
              <a:ext cx="9144000" cy="3694577"/>
            </a:xfrm>
            <a:custGeom>
              <a:avLst/>
              <a:gdLst>
                <a:gd name="connsiteX0" fmla="*/ 6029715 w 6029715"/>
                <a:gd name="connsiteY0" fmla="*/ 0 h 6875638"/>
                <a:gd name="connsiteX1" fmla="*/ 6029715 w 6029715"/>
                <a:gd name="connsiteY1" fmla="*/ 6875638 h 6875638"/>
                <a:gd name="connsiteX2" fmla="*/ 0 w 6029715"/>
                <a:gd name="connsiteY2" fmla="*/ 6875638 h 6875638"/>
                <a:gd name="connsiteX3" fmla="*/ 6029715 w 6029715"/>
                <a:gd name="connsiteY3" fmla="*/ 0 h 6875638"/>
              </a:gdLst>
              <a:ahLst/>
              <a:cxnLst>
                <a:cxn ang="0">
                  <a:pos x="connsiteX0" y="connsiteY0"/>
                </a:cxn>
                <a:cxn ang="0">
                  <a:pos x="connsiteX1" y="connsiteY1"/>
                </a:cxn>
                <a:cxn ang="0">
                  <a:pos x="connsiteX2" y="connsiteY2"/>
                </a:cxn>
                <a:cxn ang="0">
                  <a:pos x="connsiteX3" y="connsiteY3"/>
                </a:cxn>
              </a:cxnLst>
              <a:rect l="l" t="t" r="r" b="b"/>
              <a:pathLst>
                <a:path w="6029715" h="6875638">
                  <a:moveTo>
                    <a:pt x="6029715" y="0"/>
                  </a:moveTo>
                  <a:lnTo>
                    <a:pt x="6029715" y="6875638"/>
                  </a:lnTo>
                  <a:lnTo>
                    <a:pt x="0" y="6875638"/>
                  </a:lnTo>
                  <a:lnTo>
                    <a:pt x="6029715" y="0"/>
                  </a:lnTo>
                  <a:close/>
                </a:path>
              </a:pathLst>
            </a:custGeom>
            <a:solidFill>
              <a:srgbClr val="1768B1">
                <a:alpha val="16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pic>
        <p:nvPicPr>
          <p:cNvPr id="2" name="Picture 1" descr="footer.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318497"/>
            <a:ext cx="9152141" cy="547644"/>
          </a:xfrm>
          <a:prstGeom prst="rect">
            <a:avLst/>
          </a:prstGeom>
        </p:spPr>
      </p:pic>
      <p:sp>
        <p:nvSpPr>
          <p:cNvPr id="34" name="Slide Number Placeholder 5"/>
          <p:cNvSpPr txBox="1">
            <a:spLocks/>
          </p:cNvSpPr>
          <p:nvPr userDrawn="1"/>
        </p:nvSpPr>
        <p:spPr>
          <a:xfrm>
            <a:off x="6826732" y="6414964"/>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400" dirty="0" smtClean="0">
                <a:solidFill>
                  <a:srgbClr val="FFFFFF"/>
                </a:solidFill>
                <a:latin typeface="Source Sans Pro"/>
                <a:cs typeface="Source Sans Pro"/>
              </a:rPr>
              <a:t>   |   </a:t>
            </a:r>
            <a:fld id="{D43A6F16-D3CF-4F46-B6D9-B3CAB1B87938}" type="slidenum">
              <a:rPr lang="en-US" sz="1400" smtClean="0">
                <a:solidFill>
                  <a:srgbClr val="FFFFFF"/>
                </a:solidFill>
                <a:latin typeface="Source Sans Pro"/>
                <a:cs typeface="Source Sans Pro"/>
              </a:rPr>
              <a:pPr algn="r"/>
              <a:t>‹#›</a:t>
            </a:fld>
            <a:endParaRPr lang="en-US" sz="1400" dirty="0">
              <a:solidFill>
                <a:srgbClr val="FFFFFF"/>
              </a:solidFill>
              <a:latin typeface="Source Sans Pro"/>
              <a:cs typeface="Source Sans Pro"/>
            </a:endParaRPr>
          </a:p>
        </p:txBody>
      </p:sp>
      <p:sp>
        <p:nvSpPr>
          <p:cNvPr id="35" name="Title 19"/>
          <p:cNvSpPr>
            <a:spLocks noGrp="1"/>
          </p:cNvSpPr>
          <p:nvPr userDrawn="1">
            <p:ph type="title" hasCustomPrompt="1"/>
          </p:nvPr>
        </p:nvSpPr>
        <p:spPr>
          <a:xfrm>
            <a:off x="0" y="-7478"/>
            <a:ext cx="9144000" cy="710655"/>
          </a:xfrm>
          <a:prstGeom prst="rect">
            <a:avLst/>
          </a:prstGeom>
          <a:solidFill>
            <a:srgbClr val="1768B1"/>
          </a:solidFill>
        </p:spPr>
        <p:txBody>
          <a:bodyPr vert="horz"/>
          <a:lstStyle>
            <a:lvl1pPr marL="292100" algn="l">
              <a:lnSpc>
                <a:spcPts val="3980"/>
              </a:lnSpc>
              <a:defRPr sz="3200" b="0" i="0" baseline="0">
                <a:solidFill>
                  <a:schemeClr val="bg1"/>
                </a:solidFill>
                <a:latin typeface="Source Sans Pro"/>
                <a:cs typeface="Source Sans Pro"/>
              </a:defRPr>
            </a:lvl1pPr>
          </a:lstStyle>
          <a:p>
            <a:r>
              <a:rPr lang="en-US" dirty="0" smtClean="0"/>
              <a:t>Click to edit title</a:t>
            </a:r>
            <a:endParaRPr lang="en-US" dirty="0"/>
          </a:p>
        </p:txBody>
      </p:sp>
    </p:spTree>
    <p:extLst>
      <p:ext uri="{BB962C8B-B14F-4D97-AF65-F5344CB8AC3E}">
        <p14:creationId xmlns:p14="http://schemas.microsoft.com/office/powerpoint/2010/main" val="13053726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3" name="Title 19"/>
          <p:cNvSpPr>
            <a:spLocks noGrp="1"/>
          </p:cNvSpPr>
          <p:nvPr>
            <p:ph type="title" hasCustomPrompt="1"/>
          </p:nvPr>
        </p:nvSpPr>
        <p:spPr>
          <a:xfrm>
            <a:off x="0" y="-7478"/>
            <a:ext cx="9144000" cy="710655"/>
          </a:xfrm>
          <a:prstGeom prst="rect">
            <a:avLst/>
          </a:prstGeom>
          <a:solidFill>
            <a:srgbClr val="1768B1"/>
          </a:solidFill>
        </p:spPr>
        <p:txBody>
          <a:bodyPr vert="horz"/>
          <a:lstStyle>
            <a:lvl1pPr marL="292100" algn="l">
              <a:lnSpc>
                <a:spcPts val="3980"/>
              </a:lnSpc>
              <a:defRPr sz="3200" b="0" i="0" baseline="0">
                <a:solidFill>
                  <a:schemeClr val="bg1"/>
                </a:solidFill>
                <a:latin typeface="Source Sans Pro"/>
                <a:cs typeface="Source Sans Pro"/>
              </a:defRPr>
            </a:lvl1pPr>
          </a:lstStyle>
          <a:p>
            <a:r>
              <a:rPr lang="en-US" dirty="0" smtClean="0"/>
              <a:t>Click to edit title</a:t>
            </a:r>
            <a:endParaRPr lang="en-US" dirty="0"/>
          </a:p>
        </p:txBody>
      </p:sp>
      <p:pic>
        <p:nvPicPr>
          <p:cNvPr id="15" name="Picture 14" descr="footer.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318497"/>
            <a:ext cx="9152141" cy="547644"/>
          </a:xfrm>
          <a:prstGeom prst="rect">
            <a:avLst/>
          </a:prstGeom>
        </p:spPr>
      </p:pic>
      <p:sp>
        <p:nvSpPr>
          <p:cNvPr id="16" name="Slide Number Placeholder 5"/>
          <p:cNvSpPr txBox="1">
            <a:spLocks/>
          </p:cNvSpPr>
          <p:nvPr userDrawn="1"/>
        </p:nvSpPr>
        <p:spPr>
          <a:xfrm>
            <a:off x="6826732" y="6414964"/>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sz="1400" dirty="0" smtClean="0">
                <a:solidFill>
                  <a:srgbClr val="FFFFFF"/>
                </a:solidFill>
                <a:latin typeface="Source Sans Pro"/>
                <a:cs typeface="Source Sans Pro"/>
              </a:rPr>
              <a:t>   |   </a:t>
            </a:r>
            <a:fld id="{D43A6F16-D3CF-4F46-B6D9-B3CAB1B87938}" type="slidenum">
              <a:rPr lang="en-US" sz="1400" smtClean="0">
                <a:solidFill>
                  <a:srgbClr val="FFFFFF"/>
                </a:solidFill>
                <a:latin typeface="Source Sans Pro"/>
                <a:cs typeface="Source Sans Pro"/>
              </a:rPr>
              <a:pPr algn="r"/>
              <a:t>‹#›</a:t>
            </a:fld>
            <a:endParaRPr lang="en-US" sz="1400" dirty="0">
              <a:solidFill>
                <a:srgbClr val="FFFFFF"/>
              </a:solidFill>
              <a:latin typeface="Source Sans Pro"/>
              <a:cs typeface="Source Sans Pro"/>
            </a:endParaRPr>
          </a:p>
        </p:txBody>
      </p:sp>
    </p:spTree>
    <p:extLst>
      <p:ext uri="{BB962C8B-B14F-4D97-AF65-F5344CB8AC3E}">
        <p14:creationId xmlns:p14="http://schemas.microsoft.com/office/powerpoint/2010/main" val="20830832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51123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14" name="Picture 13"/>
          <p:cNvPicPr>
            <a:picLocks noChangeAspect="1"/>
          </p:cNvPicPr>
          <p:nvPr userDrawn="1"/>
        </p:nvPicPr>
        <p:blipFill rotWithShape="1">
          <a:blip r:embed="rId2" cstate="email">
            <a:extLst>
              <a:ext uri="{28A0092B-C50C-407E-A947-70E740481C1C}">
                <a14:useLocalDpi xmlns:a14="http://schemas.microsoft.com/office/drawing/2010/main"/>
              </a:ext>
            </a:extLst>
          </a:blip>
          <a:srcRect l="5219" r="3872"/>
          <a:stretch/>
        </p:blipFill>
        <p:spPr>
          <a:xfrm>
            <a:off x="-60960" y="-8390"/>
            <a:ext cx="9296400" cy="6881326"/>
          </a:xfrm>
          <a:prstGeom prst="rect">
            <a:avLst/>
          </a:prstGeom>
        </p:spPr>
      </p:pic>
      <p:sp>
        <p:nvSpPr>
          <p:cNvPr id="36" name="Text Placeholder 35"/>
          <p:cNvSpPr>
            <a:spLocks noGrp="1"/>
          </p:cNvSpPr>
          <p:nvPr userDrawn="1">
            <p:ph type="body" sz="quarter" idx="13" hasCustomPrompt="1"/>
          </p:nvPr>
        </p:nvSpPr>
        <p:spPr>
          <a:xfrm>
            <a:off x="569913" y="2377590"/>
            <a:ext cx="6256337" cy="1728788"/>
          </a:xfrm>
          <a:prstGeom prst="rect">
            <a:avLst/>
          </a:prstGeom>
        </p:spPr>
        <p:txBody>
          <a:bodyPr vert="horz"/>
          <a:lstStyle>
            <a:lvl1pPr marL="0" indent="0">
              <a:buNone/>
              <a:defRPr sz="3600">
                <a:solidFill>
                  <a:schemeClr val="bg1"/>
                </a:solidFill>
                <a:latin typeface="Source Sans Pro Light"/>
                <a:cs typeface="Source Sans Pro Ligh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Name of an Agenda Item</a:t>
            </a:r>
          </a:p>
          <a:p>
            <a:pPr lvl="0"/>
            <a:r>
              <a:rPr lang="en-US" dirty="0" smtClean="0"/>
              <a:t>Section Divider</a:t>
            </a:r>
          </a:p>
        </p:txBody>
      </p:sp>
    </p:spTree>
    <p:extLst>
      <p:ext uri="{BB962C8B-B14F-4D97-AF65-F5344CB8AC3E}">
        <p14:creationId xmlns:p14="http://schemas.microsoft.com/office/powerpoint/2010/main" val="498837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pic>
        <p:nvPicPr>
          <p:cNvPr id="4" name="Picture 3" descr="agenda2.jpg"/>
          <p:cNvPicPr>
            <a:picLocks noChangeAspect="1"/>
          </p:cNvPicPr>
          <p:nvPr userDrawn="1"/>
        </p:nvPicPr>
        <p:blipFill rotWithShape="1">
          <a:blip r:embed="rId2">
            <a:extLst>
              <a:ext uri="{28A0092B-C50C-407E-A947-70E740481C1C}">
                <a14:useLocalDpi xmlns:a14="http://schemas.microsoft.com/office/drawing/2010/main" val="0"/>
              </a:ext>
            </a:extLst>
          </a:blip>
          <a:srcRect l="19229" r="19889"/>
          <a:stretch/>
        </p:blipFill>
        <p:spPr>
          <a:xfrm>
            <a:off x="0" y="-2541"/>
            <a:ext cx="9144000" cy="6869049"/>
          </a:xfrm>
          <a:prstGeom prst="rect">
            <a:avLst/>
          </a:prstGeom>
        </p:spPr>
      </p:pic>
      <p:sp>
        <p:nvSpPr>
          <p:cNvPr id="9" name="Text Placeholder 35"/>
          <p:cNvSpPr>
            <a:spLocks noGrp="1"/>
          </p:cNvSpPr>
          <p:nvPr>
            <p:ph type="body" sz="quarter" idx="13" hasCustomPrompt="1"/>
          </p:nvPr>
        </p:nvSpPr>
        <p:spPr>
          <a:xfrm>
            <a:off x="569913" y="2377590"/>
            <a:ext cx="6256337" cy="1728788"/>
          </a:xfrm>
          <a:prstGeom prst="rect">
            <a:avLst/>
          </a:prstGeom>
        </p:spPr>
        <p:txBody>
          <a:bodyPr vert="horz"/>
          <a:lstStyle>
            <a:lvl1pPr marL="0" indent="0">
              <a:buNone/>
              <a:defRPr sz="3600">
                <a:solidFill>
                  <a:schemeClr val="bg1"/>
                </a:solidFill>
                <a:latin typeface="Source Sans Pro Light"/>
                <a:cs typeface="Source Sans Pro Ligh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Name of an Agenda Item</a:t>
            </a:r>
          </a:p>
          <a:p>
            <a:pPr lvl="0"/>
            <a:r>
              <a:rPr lang="en-US" dirty="0" smtClean="0"/>
              <a:t>Section Divider</a:t>
            </a:r>
          </a:p>
        </p:txBody>
      </p:sp>
    </p:spTree>
    <p:extLst>
      <p:ext uri="{BB962C8B-B14F-4D97-AF65-F5344CB8AC3E}">
        <p14:creationId xmlns:p14="http://schemas.microsoft.com/office/powerpoint/2010/main" val="186709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3" name="Picture 2" descr="agenda3.jpg"/>
          <p:cNvPicPr>
            <a:picLocks noChangeAspect="1"/>
          </p:cNvPicPr>
          <p:nvPr userDrawn="1"/>
        </p:nvPicPr>
        <p:blipFill rotWithShape="1">
          <a:blip r:embed="rId2">
            <a:extLst>
              <a:ext uri="{28A0092B-C50C-407E-A947-70E740481C1C}">
                <a14:useLocalDpi xmlns:a14="http://schemas.microsoft.com/office/drawing/2010/main" val="0"/>
              </a:ext>
            </a:extLst>
          </a:blip>
          <a:srcRect l="19206" r="19518"/>
          <a:stretch/>
        </p:blipFill>
        <p:spPr>
          <a:xfrm>
            <a:off x="0" y="0"/>
            <a:ext cx="9155981" cy="6876852"/>
          </a:xfrm>
          <a:prstGeom prst="rect">
            <a:avLst/>
          </a:prstGeom>
        </p:spPr>
      </p:pic>
      <p:sp>
        <p:nvSpPr>
          <p:cNvPr id="4" name="Text Placeholder 35"/>
          <p:cNvSpPr>
            <a:spLocks noGrp="1"/>
          </p:cNvSpPr>
          <p:nvPr>
            <p:ph type="body" sz="quarter" idx="13" hasCustomPrompt="1"/>
          </p:nvPr>
        </p:nvSpPr>
        <p:spPr>
          <a:xfrm>
            <a:off x="569913" y="2377590"/>
            <a:ext cx="6256337" cy="1728788"/>
          </a:xfrm>
          <a:prstGeom prst="rect">
            <a:avLst/>
          </a:prstGeom>
        </p:spPr>
        <p:txBody>
          <a:bodyPr vert="horz"/>
          <a:lstStyle>
            <a:lvl1pPr marL="0" indent="0">
              <a:buNone/>
              <a:defRPr sz="3600">
                <a:solidFill>
                  <a:schemeClr val="bg1"/>
                </a:solidFill>
                <a:latin typeface="Source Sans Pro Light"/>
                <a:cs typeface="Source Sans Pro Ligh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Name of an Agenda Item</a:t>
            </a:r>
          </a:p>
          <a:p>
            <a:pPr lvl="0"/>
            <a:r>
              <a:rPr lang="en-US" dirty="0" smtClean="0"/>
              <a:t>Section Divider</a:t>
            </a:r>
          </a:p>
        </p:txBody>
      </p:sp>
    </p:spTree>
    <p:extLst>
      <p:ext uri="{BB962C8B-B14F-4D97-AF65-F5344CB8AC3E}">
        <p14:creationId xmlns:p14="http://schemas.microsoft.com/office/powerpoint/2010/main" val="4080330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EFF02A38-9571-8943-B1EC-5DD787849B1C}" type="datetimeFigureOut">
              <a:rPr lang="en-US" smtClean="0"/>
              <a:t>6/26/16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53F4635-328A-4942-B933-9316327A6A92}" type="slidenum">
              <a:rPr lang="en-US" smtClean="0"/>
              <a:t>‹#›</a:t>
            </a:fld>
            <a:endParaRPr lang="en-US"/>
          </a:p>
        </p:txBody>
      </p:sp>
    </p:spTree>
    <p:extLst>
      <p:ext uri="{BB962C8B-B14F-4D97-AF65-F5344CB8AC3E}">
        <p14:creationId xmlns:p14="http://schemas.microsoft.com/office/powerpoint/2010/main" val="22362972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27124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64" r:id="rId4"/>
    <p:sldLayoutId id="2147483655" r:id="rId5"/>
    <p:sldLayoutId id="2147483663" r:id="rId6"/>
    <p:sldLayoutId id="2147483662" r:id="rId7"/>
    <p:sldLayoutId id="2147483665" r:id="rId8"/>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6.png"/><Relationship Id="rId3"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1" Type="http://schemas.openxmlformats.org/officeDocument/2006/relationships/image" Target="../media/image11.png"/><Relationship Id="rId12" Type="http://schemas.openxmlformats.org/officeDocument/2006/relationships/hyperlink" Target="twitter.com/icann" TargetMode="External"/><Relationship Id="rId13" Type="http://schemas.openxmlformats.org/officeDocument/2006/relationships/image" Target="../media/image12.png"/><Relationship Id="rId14" Type="http://schemas.openxmlformats.org/officeDocument/2006/relationships/hyperlink" Target="gplus.to/icann" TargetMode="External"/><Relationship Id="rId15" Type="http://schemas.openxmlformats.org/officeDocument/2006/relationships/image" Target="../media/image13.png"/><Relationship Id="rId16" Type="http://schemas.openxmlformats.org/officeDocument/2006/relationships/hyperlink" Target="weibo.com/ICANNorg" TargetMode="External"/><Relationship Id="rId17" Type="http://schemas.openxmlformats.org/officeDocument/2006/relationships/image" Target="../media/image14.png"/><Relationship Id="rId18" Type="http://schemas.openxmlformats.org/officeDocument/2006/relationships/hyperlink" Target="slideshare.net/icannpresentations" TargetMode="External"/><Relationship Id="rId19" Type="http://schemas.openxmlformats.org/officeDocument/2006/relationships/image" Target="../media/image15.png"/><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emf"/><Relationship Id="rId4" Type="http://schemas.openxmlformats.org/officeDocument/2006/relationships/hyperlink" Target="flickr.com/photos/icann" TargetMode="External"/><Relationship Id="rId5" Type="http://schemas.openxmlformats.org/officeDocument/2006/relationships/image" Target="../media/image8.png"/><Relationship Id="rId6" Type="http://schemas.openxmlformats.org/officeDocument/2006/relationships/hyperlink" Target="facebook.com/icannorg" TargetMode="External"/><Relationship Id="rId7" Type="http://schemas.openxmlformats.org/officeDocument/2006/relationships/image" Target="../media/image9.png"/><Relationship Id="rId8" Type="http://schemas.openxmlformats.org/officeDocument/2006/relationships/hyperlink" Target="youtube.com/user/ICANNnews" TargetMode="External"/><Relationship Id="rId9" Type="http://schemas.openxmlformats.org/officeDocument/2006/relationships/image" Target="../media/image10.png"/><Relationship Id="rId10" Type="http://schemas.openxmlformats.org/officeDocument/2006/relationships/hyperlink" Target="linkedin.com/company/ican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2571" cy="6858000"/>
          </a:xfrm>
          <a:prstGeom prst="rect">
            <a:avLst/>
          </a:prstGeom>
        </p:spPr>
      </p:pic>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22368" y="754690"/>
            <a:ext cx="3420765" cy="832757"/>
          </a:xfrm>
          <a:prstGeom prst="rect">
            <a:avLst/>
          </a:prstGeom>
        </p:spPr>
      </p:pic>
    </p:spTree>
    <p:extLst>
      <p:ext uri="{BB962C8B-B14F-4D97-AF65-F5344CB8AC3E}">
        <p14:creationId xmlns:p14="http://schemas.microsoft.com/office/powerpoint/2010/main" val="6799916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965"/>
            <a:ext cx="9144000" cy="710655"/>
          </a:xfrm>
        </p:spPr>
        <p:txBody>
          <a:bodyPr/>
          <a:lstStyle/>
          <a:p>
            <a:r>
              <a:rPr lang="en-US" dirty="0" smtClean="0"/>
              <a:t>APAC - Oceania</a:t>
            </a:r>
            <a:endParaRPr lang="en-US" dirty="0"/>
          </a:p>
        </p:txBody>
      </p:sp>
      <p:sp>
        <p:nvSpPr>
          <p:cNvPr id="3" name="Rectangle 2"/>
          <p:cNvSpPr/>
          <p:nvPr/>
        </p:nvSpPr>
        <p:spPr>
          <a:xfrm>
            <a:off x="36576" y="940010"/>
            <a:ext cx="9070848" cy="4985980"/>
          </a:xfrm>
          <a:prstGeom prst="rect">
            <a:avLst/>
          </a:prstGeom>
        </p:spPr>
        <p:txBody>
          <a:bodyPr wrap="square">
            <a:spAutoFit/>
          </a:bodyPr>
          <a:lstStyle/>
          <a:p>
            <a:pPr marL="285750" indent="-285750">
              <a:buFont typeface="Wingdings" panose="05000000000000000000" pitchFamily="2" charset="2"/>
              <a:buChar char="§"/>
            </a:pPr>
            <a:r>
              <a:rPr lang="en-US" sz="2000" dirty="0" smtClean="0"/>
              <a:t>Trainings </a:t>
            </a:r>
            <a:r>
              <a:rPr lang="en-US" sz="2000" dirty="0"/>
              <a:t>on "Investigating Internet Identifier Systems Abuse and Misuse</a:t>
            </a:r>
            <a:r>
              <a:rPr lang="en-US" sz="2000" dirty="0" smtClean="0"/>
              <a:t>”: 1st </a:t>
            </a:r>
            <a:r>
              <a:rPr lang="en-US" sz="2000" dirty="0"/>
              <a:t>ever public safety </a:t>
            </a:r>
            <a:r>
              <a:rPr lang="en-US" sz="2000" dirty="0" smtClean="0"/>
              <a:t>training done in Tonga</a:t>
            </a:r>
            <a:r>
              <a:rPr lang="en-US" sz="2000" dirty="0"/>
              <a:t>, Kiribati, Fiji, Samoa, Nauru, Marshall Islands, FSM and Palau</a:t>
            </a:r>
            <a:r>
              <a:rPr lang="en-US" sz="2000" dirty="0" smtClean="0"/>
              <a:t> - GAC members and Government representatives and LEAs </a:t>
            </a:r>
            <a:r>
              <a:rPr lang="en-US" sz="2000" dirty="0"/>
              <a:t> </a:t>
            </a:r>
            <a:r>
              <a:rPr lang="en-US" sz="2000" dirty="0" smtClean="0"/>
              <a:t>- more to come</a:t>
            </a:r>
          </a:p>
          <a:p>
            <a:pPr marL="285750" indent="-285750">
              <a:buFont typeface="Wingdings" panose="05000000000000000000" pitchFamily="2" charset="2"/>
              <a:buChar char="§"/>
            </a:pPr>
            <a:endParaRPr lang="en-US" sz="2000" dirty="0"/>
          </a:p>
          <a:p>
            <a:pPr marL="285750" indent="-285750">
              <a:buFont typeface="Wingdings" panose="05000000000000000000" pitchFamily="2" charset="2"/>
              <a:buChar char="§"/>
            </a:pPr>
            <a:r>
              <a:rPr lang="en-US" sz="2000" dirty="0" smtClean="0"/>
              <a:t>One to One meetings to discuss ICANN, DNS/ccTLD management, IANA Transition as well as GAC participation at </a:t>
            </a:r>
            <a:r>
              <a:rPr lang="en-US" sz="2000" dirty="0"/>
              <a:t>third party events like the Asia Pacific </a:t>
            </a:r>
            <a:r>
              <a:rPr lang="en-US" sz="2000" dirty="0" err="1"/>
              <a:t>Telecommunity</a:t>
            </a:r>
            <a:r>
              <a:rPr lang="en-US" sz="2000" dirty="0"/>
              <a:t> (APT), Pacific Islands Telecommunications Association (PITA) and ITU regional </a:t>
            </a:r>
            <a:r>
              <a:rPr lang="en-US" sz="2000" dirty="0" smtClean="0"/>
              <a:t>forum</a:t>
            </a:r>
          </a:p>
          <a:p>
            <a:endParaRPr lang="en-US" sz="2000" dirty="0"/>
          </a:p>
          <a:p>
            <a:pPr marL="285750" indent="-285750">
              <a:buFont typeface="Wingdings" panose="05000000000000000000" pitchFamily="2" charset="2"/>
              <a:buChar char="§"/>
            </a:pPr>
            <a:r>
              <a:rPr lang="en-US" sz="2000" dirty="0" smtClean="0"/>
              <a:t>1.5hrs SSR tutorial </a:t>
            </a:r>
            <a:r>
              <a:rPr lang="en-US" sz="2000" dirty="0"/>
              <a:t>during a PITA event (2015) </a:t>
            </a:r>
            <a:r>
              <a:rPr lang="en-US" sz="2000" dirty="0" smtClean="0"/>
              <a:t>attended </a:t>
            </a:r>
            <a:r>
              <a:rPr lang="en-US" sz="2000" dirty="0"/>
              <a:t>by some GAC reps </a:t>
            </a:r>
            <a:r>
              <a:rPr lang="en-US" sz="2000" dirty="0" smtClean="0"/>
              <a:t>attending PITA. Discussion </a:t>
            </a:r>
            <a:r>
              <a:rPr lang="en-US" sz="2000" dirty="0"/>
              <a:t>with APT and PNG </a:t>
            </a:r>
            <a:r>
              <a:rPr lang="en-US" sz="2000" dirty="0" err="1"/>
              <a:t>Govt</a:t>
            </a:r>
            <a:r>
              <a:rPr lang="en-US" sz="2000" dirty="0"/>
              <a:t> local host to conduct an SSR tutorial during the upcoming APT 9th Policy and regulatory forum for the Pacific </a:t>
            </a:r>
            <a:r>
              <a:rPr lang="en-US" sz="2000" dirty="0" smtClean="0"/>
              <a:t>end of June (but this </a:t>
            </a:r>
            <a:r>
              <a:rPr lang="en-US" sz="2000" dirty="0"/>
              <a:t>might be cancelled due to instability/ demonstrations in PNG right </a:t>
            </a:r>
            <a:r>
              <a:rPr lang="en-US" sz="2000" dirty="0" smtClean="0"/>
              <a:t>now)</a:t>
            </a:r>
          </a:p>
          <a:p>
            <a:endParaRPr lang="en-US" dirty="0"/>
          </a:p>
        </p:txBody>
      </p:sp>
    </p:spTree>
    <p:extLst>
      <p:ext uri="{BB962C8B-B14F-4D97-AF65-F5344CB8AC3E}">
        <p14:creationId xmlns:p14="http://schemas.microsoft.com/office/powerpoint/2010/main" val="3500730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677"/>
            <a:ext cx="9144000" cy="710655"/>
          </a:xfrm>
        </p:spPr>
        <p:txBody>
          <a:bodyPr/>
          <a:lstStyle/>
          <a:p>
            <a:r>
              <a:rPr lang="en-US" dirty="0" smtClean="0"/>
              <a:t>APAC - Oceania</a:t>
            </a:r>
            <a:endParaRPr lang="en-US" dirty="0"/>
          </a:p>
        </p:txBody>
      </p:sp>
      <p:sp>
        <p:nvSpPr>
          <p:cNvPr id="3" name="Rectangle 2"/>
          <p:cNvSpPr/>
          <p:nvPr/>
        </p:nvSpPr>
        <p:spPr>
          <a:xfrm>
            <a:off x="36576" y="683978"/>
            <a:ext cx="9070848" cy="3139321"/>
          </a:xfrm>
          <a:prstGeom prst="rect">
            <a:avLst/>
          </a:prstGeom>
        </p:spPr>
        <p:txBody>
          <a:bodyPr wrap="square">
            <a:spAutoFit/>
          </a:bodyPr>
          <a:lstStyle/>
          <a:p>
            <a:endParaRPr lang="en-US" dirty="0"/>
          </a:p>
          <a:p>
            <a:pPr marL="285750" indent="-285750">
              <a:buFont typeface="Wingdings" panose="05000000000000000000" pitchFamily="2" charset="2"/>
              <a:buChar char="§"/>
            </a:pPr>
            <a:r>
              <a:rPr lang="en-US" dirty="0"/>
              <a:t> </a:t>
            </a:r>
            <a:r>
              <a:rPr lang="en-US" sz="2000" dirty="0" smtClean="0"/>
              <a:t>Visits/outreach to </a:t>
            </a:r>
            <a:r>
              <a:rPr lang="en-US" sz="2000" dirty="0" err="1" smtClean="0"/>
              <a:t>Govt</a:t>
            </a:r>
            <a:r>
              <a:rPr lang="en-US" sz="2000" dirty="0" smtClean="0"/>
              <a:t> or GAC representative during events in different countries to discuss ICANN and IG (</a:t>
            </a:r>
            <a:r>
              <a:rPr lang="en-US" sz="2000" dirty="0" err="1" smtClean="0"/>
              <a:t>eg</a:t>
            </a:r>
            <a:r>
              <a:rPr lang="en-US" sz="2000" dirty="0" smtClean="0"/>
              <a:t>. at recent Pacific ICT Days in Vanuatu (last May) team spent 1.5hrs with the whole Vanuatu Regulators office staff discussing ICANN and specifically on IANA ccTLD </a:t>
            </a:r>
            <a:r>
              <a:rPr lang="en-US" sz="2000" dirty="0" err="1" smtClean="0"/>
              <a:t>redelegation</a:t>
            </a:r>
            <a:r>
              <a:rPr lang="en-US" sz="2000" dirty="0" smtClean="0"/>
              <a:t> process per their request)</a:t>
            </a:r>
          </a:p>
          <a:p>
            <a:pPr marL="285750" indent="-285750">
              <a:buFont typeface="Wingdings" panose="05000000000000000000" pitchFamily="2" charset="2"/>
              <a:buChar char="§"/>
            </a:pPr>
            <a:endParaRPr lang="en-US" sz="2000" dirty="0" smtClean="0"/>
          </a:p>
          <a:p>
            <a:pPr marL="285750" indent="-285750">
              <a:buFont typeface="Wingdings" panose="05000000000000000000" pitchFamily="2" charset="2"/>
              <a:buChar char="§"/>
            </a:pPr>
            <a:r>
              <a:rPr lang="en-US" sz="2000" dirty="0" smtClean="0"/>
              <a:t>APAC hub webinars from Singapore office, open to anyone from Asia-Pacific region</a:t>
            </a:r>
          </a:p>
          <a:p>
            <a:endParaRPr lang="en-US" sz="2000" dirty="0" smtClean="0"/>
          </a:p>
          <a:p>
            <a:pPr marL="285750" indent="-285750">
              <a:buFont typeface="Wingdings" panose="05000000000000000000" pitchFamily="2" charset="2"/>
              <a:buChar char="§"/>
            </a:pPr>
            <a:r>
              <a:rPr lang="en-US" sz="2000" dirty="0" smtClean="0"/>
              <a:t>Monthly APAC regional newsletter is now circulated to all GAC members to appraise them of ICANN and event updates and feedback sought.</a:t>
            </a:r>
            <a:endParaRPr lang="en-US" sz="2000" dirty="0"/>
          </a:p>
        </p:txBody>
      </p:sp>
    </p:spTree>
    <p:extLst>
      <p:ext uri="{BB962C8B-B14F-4D97-AF65-F5344CB8AC3E}">
        <p14:creationId xmlns:p14="http://schemas.microsoft.com/office/powerpoint/2010/main" val="2666234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 Geneva and New York</a:t>
            </a:r>
            <a:endParaRPr lang="en-US" dirty="0"/>
          </a:p>
        </p:txBody>
      </p:sp>
      <p:sp>
        <p:nvSpPr>
          <p:cNvPr id="3" name="Rectangle 2"/>
          <p:cNvSpPr/>
          <p:nvPr/>
        </p:nvSpPr>
        <p:spPr>
          <a:xfrm>
            <a:off x="317500" y="973848"/>
            <a:ext cx="8356600" cy="5029069"/>
          </a:xfrm>
          <a:prstGeom prst="rect">
            <a:avLst/>
          </a:prstGeom>
        </p:spPr>
        <p:txBody>
          <a:bodyPr wrap="square">
            <a:spAutoFit/>
          </a:bodyPr>
          <a:lstStyle/>
          <a:p>
            <a:pPr marL="285750" lvl="1" indent="-285750" algn="just">
              <a:lnSpc>
                <a:spcPct val="140000"/>
              </a:lnSpc>
              <a:spcBef>
                <a:spcPts val="600"/>
              </a:spcBef>
              <a:spcAft>
                <a:spcPts val="600"/>
              </a:spcAft>
              <a:buFont typeface="Wingdings" panose="05000000000000000000" pitchFamily="2" charset="2"/>
              <a:buChar char="§"/>
              <a:tabLst>
                <a:tab pos="4170363" algn="l"/>
              </a:tabLst>
            </a:pPr>
            <a:r>
              <a:rPr lang="en-US" dirty="0" smtClean="0">
                <a:solidFill>
                  <a:srgbClr val="0A304B"/>
                </a:solidFill>
                <a:latin typeface="Source Sans Pro"/>
                <a:ea typeface="ＭＳ Ｐゴシック" charset="0"/>
                <a:cs typeface="Source Sans Pro"/>
              </a:rPr>
              <a:t>Briefings for the UN Permanent Missions and IGOs (6 so far in Geneva on IANA Stewardship transition)</a:t>
            </a:r>
          </a:p>
          <a:p>
            <a:pPr marL="285750" lvl="1" indent="-285750" algn="just">
              <a:lnSpc>
                <a:spcPct val="140000"/>
              </a:lnSpc>
              <a:spcBef>
                <a:spcPts val="600"/>
              </a:spcBef>
              <a:spcAft>
                <a:spcPts val="600"/>
              </a:spcAft>
              <a:buFont typeface="Wingdings" panose="05000000000000000000" pitchFamily="2" charset="2"/>
              <a:buChar char="§"/>
              <a:tabLst>
                <a:tab pos="4170363" algn="l"/>
              </a:tabLst>
            </a:pPr>
            <a:r>
              <a:rPr lang="en-US" dirty="0" smtClean="0">
                <a:solidFill>
                  <a:srgbClr val="0A304B"/>
                </a:solidFill>
                <a:latin typeface="Source Sans Pro"/>
                <a:ea typeface="ＭＳ Ｐゴシック" charset="0"/>
                <a:cs typeface="Source Sans Pro"/>
              </a:rPr>
              <a:t>One on One visits at Missions in Geneva and New York (at convenience) – or during third party conferences (how does Internet work? What is digital Governance? ccTLDs and digital identity at home, Security at all levels, IP and domain names, new gTLDs, geographic and indicators protection, etc.)</a:t>
            </a:r>
          </a:p>
          <a:p>
            <a:pPr marL="285750" lvl="1" indent="-285750" algn="just">
              <a:lnSpc>
                <a:spcPct val="140000"/>
              </a:lnSpc>
              <a:spcBef>
                <a:spcPts val="600"/>
              </a:spcBef>
              <a:spcAft>
                <a:spcPts val="600"/>
              </a:spcAft>
              <a:buFont typeface="Wingdings" panose="05000000000000000000" pitchFamily="2" charset="2"/>
              <a:buChar char="§"/>
              <a:tabLst>
                <a:tab pos="4170363" algn="l"/>
              </a:tabLst>
            </a:pPr>
            <a:r>
              <a:rPr lang="en-US" dirty="0" smtClean="0">
                <a:solidFill>
                  <a:srgbClr val="0A304B"/>
                </a:solidFill>
                <a:latin typeface="Source Sans Pro"/>
                <a:ea typeface="ＭＳ Ｐゴシック" charset="0"/>
                <a:cs typeface="Source Sans Pro"/>
              </a:rPr>
              <a:t>One to One visits to IGOs like WIPO, UNCTAD, ITU, ICRC, WHO, etc.</a:t>
            </a:r>
          </a:p>
          <a:p>
            <a:pPr marL="285750" lvl="1" indent="-285750" algn="just">
              <a:lnSpc>
                <a:spcPct val="140000"/>
              </a:lnSpc>
              <a:spcBef>
                <a:spcPts val="600"/>
              </a:spcBef>
              <a:spcAft>
                <a:spcPts val="600"/>
              </a:spcAft>
              <a:buFont typeface="Wingdings" panose="05000000000000000000" pitchFamily="2" charset="2"/>
              <a:buChar char="§"/>
              <a:tabLst>
                <a:tab pos="4170363" algn="l"/>
              </a:tabLst>
            </a:pPr>
            <a:r>
              <a:rPr lang="en-US" dirty="0" smtClean="0">
                <a:solidFill>
                  <a:srgbClr val="0A304B"/>
                </a:solidFill>
                <a:latin typeface="Source Sans Pro"/>
                <a:ea typeface="ＭＳ Ｐゴシック" charset="0"/>
                <a:cs typeface="Source Sans Pro"/>
              </a:rPr>
              <a:t>In New York workshops on:</a:t>
            </a:r>
          </a:p>
          <a:p>
            <a:pPr marL="742950" lvl="1" indent="-285750">
              <a:buFont typeface="Wingdings" panose="05000000000000000000" pitchFamily="2" charset="2"/>
              <a:buChar char="Ø"/>
            </a:pPr>
            <a:r>
              <a:rPr lang="en-US" dirty="0" smtClean="0"/>
              <a:t>Physical </a:t>
            </a:r>
            <a:r>
              <a:rPr lang="en-US" dirty="0"/>
              <a:t>infrastructure and foundation of the </a:t>
            </a:r>
            <a:r>
              <a:rPr lang="en-US" dirty="0" smtClean="0"/>
              <a:t>Internet with IAB and ICANN</a:t>
            </a:r>
            <a:r>
              <a:rPr lang="en-US" dirty="0"/>
              <a:t> </a:t>
            </a:r>
          </a:p>
          <a:p>
            <a:pPr marL="742950" lvl="1" indent="-285750">
              <a:buFont typeface="Wingdings" panose="05000000000000000000" pitchFamily="2" charset="2"/>
              <a:buChar char="Ø"/>
            </a:pPr>
            <a:r>
              <a:rPr lang="en-US" dirty="0"/>
              <a:t>C</a:t>
            </a:r>
            <a:r>
              <a:rPr lang="en-US" dirty="0" smtClean="0"/>
              <a:t>onnecting </a:t>
            </a:r>
            <a:r>
              <a:rPr lang="en-US" dirty="0"/>
              <a:t>the unconnected (</a:t>
            </a:r>
            <a:r>
              <a:rPr lang="en-US" dirty="0" smtClean="0"/>
              <a:t>IXPs) with </a:t>
            </a:r>
            <a:r>
              <a:rPr lang="en-US" dirty="0"/>
              <a:t>ISOC and </a:t>
            </a:r>
            <a:r>
              <a:rPr lang="en-US" dirty="0" smtClean="0"/>
              <a:t>Google</a:t>
            </a:r>
          </a:p>
          <a:p>
            <a:pPr marL="742950" lvl="1" indent="-285750">
              <a:buFont typeface="Wingdings" panose="05000000000000000000" pitchFamily="2" charset="2"/>
              <a:buChar char="Ø"/>
            </a:pPr>
            <a:r>
              <a:rPr lang="en-US" dirty="0" smtClean="0"/>
              <a:t>Security (coming fall)</a:t>
            </a:r>
            <a:endParaRPr lang="en-US" dirty="0"/>
          </a:p>
          <a:p>
            <a:pPr marL="0" lvl="1" algn="just">
              <a:lnSpc>
                <a:spcPct val="140000"/>
              </a:lnSpc>
              <a:spcBef>
                <a:spcPts val="600"/>
              </a:spcBef>
              <a:spcAft>
                <a:spcPts val="600"/>
              </a:spcAft>
              <a:tabLst>
                <a:tab pos="4170363" algn="l"/>
              </a:tabLst>
            </a:pPr>
            <a:endParaRPr lang="en-US" dirty="0">
              <a:solidFill>
                <a:srgbClr val="0C1F24"/>
              </a:solidFill>
              <a:latin typeface="Source Sans Pro"/>
              <a:cs typeface="Source Sans Pro"/>
            </a:endParaRPr>
          </a:p>
        </p:txBody>
      </p:sp>
    </p:spTree>
    <p:extLst>
      <p:ext uri="{BB962C8B-B14F-4D97-AF65-F5344CB8AC3E}">
        <p14:creationId xmlns:p14="http://schemas.microsoft.com/office/powerpoint/2010/main" val="1605729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66"/>
            <a:ext cx="9144000" cy="921878"/>
          </a:xfrm>
        </p:spPr>
        <p:txBody>
          <a:bodyPr/>
          <a:lstStyle/>
          <a:p>
            <a:r>
              <a:rPr lang="en-US" dirty="0" smtClean="0"/>
              <a:t> </a:t>
            </a:r>
            <a:r>
              <a:rPr lang="en-US" sz="3000" dirty="0" smtClean="0"/>
              <a:t>Way forward – together for more efficiency </a:t>
            </a:r>
            <a:endParaRPr lang="en-US" sz="3000" dirty="0"/>
          </a:p>
        </p:txBody>
      </p:sp>
      <p:sp>
        <p:nvSpPr>
          <p:cNvPr id="3" name="Rectangle 2"/>
          <p:cNvSpPr/>
          <p:nvPr/>
        </p:nvSpPr>
        <p:spPr>
          <a:xfrm>
            <a:off x="182880" y="1184160"/>
            <a:ext cx="8769096" cy="4694747"/>
          </a:xfrm>
          <a:prstGeom prst="rect">
            <a:avLst/>
          </a:prstGeom>
        </p:spPr>
        <p:txBody>
          <a:bodyPr wrap="square">
            <a:spAutoFit/>
          </a:bodyPr>
          <a:lstStyle/>
          <a:p>
            <a:pPr marL="285750" lvl="1" indent="-285750" algn="just">
              <a:lnSpc>
                <a:spcPct val="140000"/>
              </a:lnSpc>
              <a:spcBef>
                <a:spcPts val="600"/>
              </a:spcBef>
              <a:spcAft>
                <a:spcPts val="600"/>
              </a:spcAft>
              <a:buFont typeface="Arial" panose="020B0604020202020204" pitchFamily="34" charset="0"/>
              <a:buChar char="•"/>
              <a:tabLst>
                <a:tab pos="4170363" algn="l"/>
              </a:tabLst>
            </a:pPr>
            <a:r>
              <a:rPr lang="en-US" sz="1700" dirty="0" smtClean="0">
                <a:latin typeface="Source Sans Pro"/>
                <a:ea typeface="ＭＳ Ｐゴシック" charset="0"/>
                <a:cs typeface="Source Sans Pro"/>
              </a:rPr>
              <a:t>From Guidelines:</a:t>
            </a:r>
          </a:p>
          <a:p>
            <a:pPr marL="742950" lvl="1" indent="-285750">
              <a:buFont typeface="Wingdings" panose="05000000000000000000" pitchFamily="2" charset="2"/>
              <a:buChar char="ü"/>
            </a:pPr>
            <a:r>
              <a:rPr lang="en-US" sz="1700" dirty="0"/>
              <a:t>Webinars</a:t>
            </a:r>
          </a:p>
          <a:p>
            <a:pPr marL="742950" lvl="1" indent="-285750">
              <a:buFont typeface="Wingdings" panose="05000000000000000000" pitchFamily="2" charset="2"/>
              <a:buChar char="ü"/>
            </a:pPr>
            <a:r>
              <a:rPr lang="en-US" sz="1700" dirty="0"/>
              <a:t>Conference calls</a:t>
            </a:r>
          </a:p>
          <a:p>
            <a:pPr marL="742950" lvl="1" indent="-285750">
              <a:buFont typeface="Wingdings" panose="05000000000000000000" pitchFamily="2" charset="2"/>
              <a:buChar char="ü"/>
            </a:pPr>
            <a:r>
              <a:rPr lang="en-US" sz="1700" dirty="0"/>
              <a:t>Individual briefings</a:t>
            </a:r>
          </a:p>
          <a:p>
            <a:pPr marL="742950" lvl="1" indent="-285750">
              <a:buFont typeface="Wingdings" panose="05000000000000000000" pitchFamily="2" charset="2"/>
              <a:buChar char="ü"/>
            </a:pPr>
            <a:r>
              <a:rPr lang="en-US" sz="1700" dirty="0"/>
              <a:t>Meetings with Community in region</a:t>
            </a:r>
          </a:p>
          <a:p>
            <a:pPr marL="742950" lvl="1" indent="-285750">
              <a:buFont typeface="Wingdings" panose="05000000000000000000" pitchFamily="2" charset="2"/>
              <a:buChar char="ü"/>
            </a:pPr>
            <a:r>
              <a:rPr lang="en-US" sz="1700" dirty="0"/>
              <a:t>Mailing lists</a:t>
            </a:r>
          </a:p>
          <a:p>
            <a:pPr marL="742950" lvl="1" indent="-285750">
              <a:buFont typeface="Wingdings" panose="05000000000000000000" pitchFamily="2" charset="2"/>
              <a:buChar char="ü"/>
            </a:pPr>
            <a:r>
              <a:rPr lang="en-US" sz="1700" dirty="0"/>
              <a:t>Basic trainings</a:t>
            </a:r>
          </a:p>
          <a:p>
            <a:pPr marL="742950" lvl="1" indent="-285750">
              <a:buFont typeface="Wingdings" panose="05000000000000000000" pitchFamily="2" charset="2"/>
              <a:buChar char="ü"/>
            </a:pPr>
            <a:r>
              <a:rPr lang="en-US" sz="1700" dirty="0"/>
              <a:t>Engagement with Non GAC members for potential new members</a:t>
            </a:r>
          </a:p>
          <a:p>
            <a:pPr marL="285750" lvl="1" indent="-285750" algn="just">
              <a:lnSpc>
                <a:spcPct val="140000"/>
              </a:lnSpc>
              <a:spcBef>
                <a:spcPts val="600"/>
              </a:spcBef>
              <a:spcAft>
                <a:spcPts val="600"/>
              </a:spcAft>
              <a:buFont typeface="Arial" panose="020B0604020202020204" pitchFamily="34" charset="0"/>
              <a:buChar char="•"/>
              <a:tabLst>
                <a:tab pos="4170363" algn="l"/>
              </a:tabLst>
            </a:pPr>
            <a:r>
              <a:rPr lang="en-US" sz="1700" dirty="0" smtClean="0">
                <a:latin typeface="Source Sans Pro"/>
                <a:ea typeface="ＭＳ Ｐゴシック" charset="0"/>
                <a:cs typeface="Source Sans Pro"/>
              </a:rPr>
              <a:t>Regional Teams welcome working with GAC WGs</a:t>
            </a:r>
          </a:p>
          <a:p>
            <a:pPr marL="285750" lvl="1" indent="-285750" algn="just">
              <a:lnSpc>
                <a:spcPct val="140000"/>
              </a:lnSpc>
              <a:spcBef>
                <a:spcPts val="600"/>
              </a:spcBef>
              <a:spcAft>
                <a:spcPts val="600"/>
              </a:spcAft>
              <a:buFont typeface="Arial" panose="020B0604020202020204" pitchFamily="34" charset="0"/>
              <a:buChar char="•"/>
              <a:tabLst>
                <a:tab pos="4170363" algn="l"/>
              </a:tabLst>
            </a:pPr>
            <a:r>
              <a:rPr lang="en-US" sz="1700" dirty="0" smtClean="0">
                <a:latin typeface="Source Sans Pro"/>
                <a:ea typeface="ＭＳ Ｐゴシック" charset="0"/>
                <a:cs typeface="Source Sans Pro"/>
              </a:rPr>
              <a:t>Dedicated regional work for Governments? For </a:t>
            </a:r>
            <a:r>
              <a:rPr lang="en-US" sz="1700" dirty="0" err="1" smtClean="0">
                <a:latin typeface="Source Sans Pro"/>
                <a:ea typeface="ＭＳ Ｐゴシック" charset="0"/>
                <a:cs typeface="Source Sans Pro"/>
              </a:rPr>
              <a:t>eg</a:t>
            </a:r>
            <a:r>
              <a:rPr lang="en-US" sz="1700" dirty="0" smtClean="0">
                <a:latin typeface="Source Sans Pro"/>
                <a:ea typeface="ＭＳ Ｐゴシック" charset="0"/>
                <a:cs typeface="Source Sans Pro"/>
              </a:rPr>
              <a:t>. GAC Africa members have asked for a meeting</a:t>
            </a:r>
          </a:p>
          <a:p>
            <a:pPr marL="285750" lvl="1" indent="-285750" algn="just">
              <a:lnSpc>
                <a:spcPct val="140000"/>
              </a:lnSpc>
              <a:spcBef>
                <a:spcPts val="600"/>
              </a:spcBef>
              <a:spcAft>
                <a:spcPts val="600"/>
              </a:spcAft>
              <a:buFont typeface="Arial" panose="020B0604020202020204" pitchFamily="34" charset="0"/>
              <a:buChar char="•"/>
              <a:tabLst>
                <a:tab pos="4170363" algn="l"/>
              </a:tabLst>
            </a:pPr>
            <a:r>
              <a:rPr lang="en-US" sz="1700" dirty="0" smtClean="0">
                <a:latin typeface="Source Sans Pro"/>
                <a:ea typeface="ＭＳ Ｐゴシック" charset="0"/>
                <a:cs typeface="Source Sans Pro"/>
              </a:rPr>
              <a:t>How to reconcile GAC early engagement in ICANN work and capacity building?</a:t>
            </a:r>
          </a:p>
          <a:p>
            <a:pPr marL="285750" lvl="1" indent="-285750" algn="just">
              <a:lnSpc>
                <a:spcPct val="140000"/>
              </a:lnSpc>
              <a:spcBef>
                <a:spcPts val="600"/>
              </a:spcBef>
              <a:spcAft>
                <a:spcPts val="600"/>
              </a:spcAft>
              <a:buFont typeface="Arial" panose="020B0604020202020204" pitchFamily="34" charset="0"/>
              <a:buChar char="•"/>
              <a:tabLst>
                <a:tab pos="4170363" algn="l"/>
              </a:tabLst>
            </a:pPr>
            <a:r>
              <a:rPr lang="en-US" sz="1700" dirty="0" smtClean="0">
                <a:latin typeface="Source Sans Pro"/>
                <a:ea typeface="ＭＳ Ｐゴシック" charset="0"/>
                <a:cs typeface="Source Sans Pro"/>
              </a:rPr>
              <a:t> What other subjects to approach as appropriate and how to operationalize? </a:t>
            </a:r>
          </a:p>
        </p:txBody>
      </p:sp>
    </p:spTree>
    <p:extLst>
      <p:ext uri="{BB962C8B-B14F-4D97-AF65-F5344CB8AC3E}">
        <p14:creationId xmlns:p14="http://schemas.microsoft.com/office/powerpoint/2010/main" val="3172579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738598" y="736024"/>
            <a:ext cx="6405402" cy="22492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d-ID" sz="1350" dirty="0">
              <a:solidFill>
                <a:prstClr val="white"/>
              </a:solidFill>
            </a:endParaRPr>
          </a:p>
        </p:txBody>
      </p:sp>
      <p:sp>
        <p:nvSpPr>
          <p:cNvPr id="7" name="Text Placeholder 32"/>
          <p:cNvSpPr txBox="1">
            <a:spLocks/>
          </p:cNvSpPr>
          <p:nvPr/>
        </p:nvSpPr>
        <p:spPr bwMode="auto">
          <a:xfrm>
            <a:off x="2968430" y="1603503"/>
            <a:ext cx="4808999" cy="911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defTabSz="685800">
              <a:defRPr>
                <a:solidFill>
                  <a:schemeClr val="tx1"/>
                </a:solidFill>
                <a:latin typeface="Calibri" charset="0"/>
                <a:ea typeface="ＭＳ Ｐゴシック" charset="0"/>
              </a:defRPr>
            </a:lvl1pPr>
            <a:lvl2pPr marL="514350" indent="-171450" defTabSz="685800">
              <a:defRPr>
                <a:solidFill>
                  <a:schemeClr val="tx1"/>
                </a:solidFill>
                <a:latin typeface="Calibri" charset="0"/>
                <a:ea typeface="ＭＳ Ｐゴシック" charset="0"/>
              </a:defRPr>
            </a:lvl2pPr>
            <a:lvl3pPr marL="857250" indent="-171450" defTabSz="685800">
              <a:defRPr>
                <a:solidFill>
                  <a:schemeClr val="tx1"/>
                </a:solidFill>
                <a:latin typeface="Calibri" charset="0"/>
                <a:ea typeface="ＭＳ Ｐゴシック" charset="0"/>
              </a:defRPr>
            </a:lvl3pPr>
            <a:lvl4pPr marL="1200150" indent="-171450" defTabSz="685800">
              <a:defRPr>
                <a:solidFill>
                  <a:schemeClr val="tx1"/>
                </a:solidFill>
                <a:latin typeface="Calibri" charset="0"/>
                <a:ea typeface="ＭＳ Ｐゴシック" charset="0"/>
              </a:defRPr>
            </a:lvl4pPr>
            <a:lvl5pPr marL="1543050" indent="-171450" defTabSz="685800">
              <a:defRPr>
                <a:solidFill>
                  <a:schemeClr val="tx1"/>
                </a:solidFill>
                <a:latin typeface="Calibri" charset="0"/>
                <a:ea typeface="ＭＳ Ｐゴシック" charset="0"/>
              </a:defRPr>
            </a:lvl5pPr>
            <a:lvl6pPr marL="2000250" indent="-171450" defTabSz="685800" fontAlgn="base">
              <a:spcBef>
                <a:spcPct val="0"/>
              </a:spcBef>
              <a:spcAft>
                <a:spcPct val="0"/>
              </a:spcAft>
              <a:defRPr>
                <a:solidFill>
                  <a:schemeClr val="tx1"/>
                </a:solidFill>
                <a:latin typeface="Calibri" charset="0"/>
                <a:ea typeface="ＭＳ Ｐゴシック" charset="0"/>
              </a:defRPr>
            </a:lvl6pPr>
            <a:lvl7pPr marL="2457450" indent="-171450" defTabSz="685800" fontAlgn="base">
              <a:spcBef>
                <a:spcPct val="0"/>
              </a:spcBef>
              <a:spcAft>
                <a:spcPct val="0"/>
              </a:spcAft>
              <a:defRPr>
                <a:solidFill>
                  <a:schemeClr val="tx1"/>
                </a:solidFill>
                <a:latin typeface="Calibri" charset="0"/>
                <a:ea typeface="ＭＳ Ｐゴシック" charset="0"/>
              </a:defRPr>
            </a:lvl7pPr>
            <a:lvl8pPr marL="2914650" indent="-171450" defTabSz="685800" fontAlgn="base">
              <a:spcBef>
                <a:spcPct val="0"/>
              </a:spcBef>
              <a:spcAft>
                <a:spcPct val="0"/>
              </a:spcAft>
              <a:defRPr>
                <a:solidFill>
                  <a:schemeClr val="tx1"/>
                </a:solidFill>
                <a:latin typeface="Calibri" charset="0"/>
                <a:ea typeface="ＭＳ Ｐゴシック" charset="0"/>
              </a:defRPr>
            </a:lvl8pPr>
            <a:lvl9pPr marL="3371850" indent="-171450" defTabSz="685800" fontAlgn="base">
              <a:spcBef>
                <a:spcPct val="0"/>
              </a:spcBef>
              <a:spcAft>
                <a:spcPct val="0"/>
              </a:spcAft>
              <a:defRPr>
                <a:solidFill>
                  <a:schemeClr val="tx1"/>
                </a:solidFill>
                <a:latin typeface="Calibri" charset="0"/>
                <a:ea typeface="ＭＳ Ｐゴシック" charset="0"/>
              </a:defRPr>
            </a:lvl9pPr>
          </a:lstStyle>
          <a:p>
            <a:r>
              <a:rPr lang="en-US" sz="2000" dirty="0">
                <a:solidFill>
                  <a:schemeClr val="bg1"/>
                </a:solidFill>
                <a:latin typeface="Source Sans Pro"/>
                <a:cs typeface="Source Sans Pro"/>
              </a:rPr>
              <a:t>Reach </a:t>
            </a:r>
            <a:r>
              <a:rPr lang="en-US" sz="2000" dirty="0" smtClean="0">
                <a:solidFill>
                  <a:schemeClr val="bg1"/>
                </a:solidFill>
                <a:latin typeface="Source Sans Pro"/>
                <a:cs typeface="Source Sans Pro"/>
              </a:rPr>
              <a:t>us at:</a:t>
            </a:r>
          </a:p>
          <a:p>
            <a:r>
              <a:rPr lang="en-US" sz="2000" dirty="0" smtClean="0">
                <a:solidFill>
                  <a:schemeClr val="bg1"/>
                </a:solidFill>
                <a:latin typeface="Source Sans Pro"/>
                <a:cs typeface="Source Sans Pro"/>
              </a:rPr>
              <a:t>Email: </a:t>
            </a:r>
            <a:r>
              <a:rPr lang="en-US" sz="2000" dirty="0" err="1" smtClean="0">
                <a:solidFill>
                  <a:schemeClr val="bg1"/>
                </a:solidFill>
                <a:latin typeface="Source Sans Pro"/>
                <a:cs typeface="Source Sans Pro"/>
              </a:rPr>
              <a:t>engagement@icann.org</a:t>
            </a:r>
            <a:endParaRPr lang="en-US" sz="2000" dirty="0" smtClean="0">
              <a:solidFill>
                <a:schemeClr val="bg1"/>
              </a:solidFill>
              <a:latin typeface="Source Sans Pro"/>
              <a:cs typeface="Source Sans Pro"/>
            </a:endParaRPr>
          </a:p>
          <a:p>
            <a:r>
              <a:rPr lang="en-US" sz="2000" dirty="0" smtClean="0">
                <a:solidFill>
                  <a:schemeClr val="bg1"/>
                </a:solidFill>
                <a:latin typeface="Source Sans Pro"/>
                <a:cs typeface="Source Sans Pro"/>
              </a:rPr>
              <a:t>Website: </a:t>
            </a:r>
            <a:r>
              <a:rPr lang="en-US" sz="2000" dirty="0" err="1" smtClean="0">
                <a:solidFill>
                  <a:schemeClr val="bg1"/>
                </a:solidFill>
                <a:latin typeface="Source Sans Pro"/>
                <a:cs typeface="Source Sans Pro"/>
              </a:rPr>
              <a:t>icann.org</a:t>
            </a:r>
            <a:endParaRPr lang="en-US" sz="2000" dirty="0" smtClean="0">
              <a:solidFill>
                <a:schemeClr val="bg1"/>
              </a:solidFill>
              <a:latin typeface="Source Sans Pro"/>
              <a:cs typeface="Source Sans Pro"/>
            </a:endParaRPr>
          </a:p>
        </p:txBody>
      </p:sp>
      <p:sp>
        <p:nvSpPr>
          <p:cNvPr id="8" name="Text Placeholder 33"/>
          <p:cNvSpPr txBox="1">
            <a:spLocks/>
          </p:cNvSpPr>
          <p:nvPr/>
        </p:nvSpPr>
        <p:spPr bwMode="auto">
          <a:xfrm>
            <a:off x="2968430" y="1099944"/>
            <a:ext cx="4808999" cy="3931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lvl1pPr defTabSz="455613">
              <a:defRPr>
                <a:solidFill>
                  <a:schemeClr val="tx1"/>
                </a:solidFill>
                <a:latin typeface="Calibri" charset="0"/>
                <a:ea typeface="ＭＳ Ｐゴシック" charset="0"/>
              </a:defRPr>
            </a:lvl1pPr>
            <a:lvl2pPr marL="514350" indent="-171450" defTabSz="455613">
              <a:defRPr>
                <a:solidFill>
                  <a:schemeClr val="tx1"/>
                </a:solidFill>
                <a:latin typeface="Calibri" charset="0"/>
                <a:ea typeface="ＭＳ Ｐゴシック" charset="0"/>
              </a:defRPr>
            </a:lvl2pPr>
            <a:lvl3pPr marL="857250" indent="-171450" defTabSz="455613">
              <a:defRPr>
                <a:solidFill>
                  <a:schemeClr val="tx1"/>
                </a:solidFill>
                <a:latin typeface="Calibri" charset="0"/>
                <a:ea typeface="ＭＳ Ｐゴシック" charset="0"/>
              </a:defRPr>
            </a:lvl3pPr>
            <a:lvl4pPr marL="1200150" indent="-171450" defTabSz="455613">
              <a:defRPr>
                <a:solidFill>
                  <a:schemeClr val="tx1"/>
                </a:solidFill>
                <a:latin typeface="Calibri" charset="0"/>
                <a:ea typeface="ＭＳ Ｐゴシック" charset="0"/>
              </a:defRPr>
            </a:lvl4pPr>
            <a:lvl5pPr marL="1543050" indent="-171450" defTabSz="455613">
              <a:defRPr>
                <a:solidFill>
                  <a:schemeClr val="tx1"/>
                </a:solidFill>
                <a:latin typeface="Calibri" charset="0"/>
                <a:ea typeface="ＭＳ Ｐゴシック" charset="0"/>
              </a:defRPr>
            </a:lvl5pPr>
            <a:lvl6pPr marL="2000250" indent="-171450" defTabSz="455613" fontAlgn="base">
              <a:spcBef>
                <a:spcPct val="0"/>
              </a:spcBef>
              <a:spcAft>
                <a:spcPct val="0"/>
              </a:spcAft>
              <a:defRPr>
                <a:solidFill>
                  <a:schemeClr val="tx1"/>
                </a:solidFill>
                <a:latin typeface="Calibri" charset="0"/>
                <a:ea typeface="ＭＳ Ｐゴシック" charset="0"/>
              </a:defRPr>
            </a:lvl6pPr>
            <a:lvl7pPr marL="2457450" indent="-171450" defTabSz="455613" fontAlgn="base">
              <a:spcBef>
                <a:spcPct val="0"/>
              </a:spcBef>
              <a:spcAft>
                <a:spcPct val="0"/>
              </a:spcAft>
              <a:defRPr>
                <a:solidFill>
                  <a:schemeClr val="tx1"/>
                </a:solidFill>
                <a:latin typeface="Calibri" charset="0"/>
                <a:ea typeface="ＭＳ Ｐゴシック" charset="0"/>
              </a:defRPr>
            </a:lvl7pPr>
            <a:lvl8pPr marL="2914650" indent="-171450" defTabSz="455613" fontAlgn="base">
              <a:spcBef>
                <a:spcPct val="0"/>
              </a:spcBef>
              <a:spcAft>
                <a:spcPct val="0"/>
              </a:spcAft>
              <a:defRPr>
                <a:solidFill>
                  <a:schemeClr val="tx1"/>
                </a:solidFill>
                <a:latin typeface="Calibri" charset="0"/>
                <a:ea typeface="ＭＳ Ｐゴシック" charset="0"/>
              </a:defRPr>
            </a:lvl8pPr>
            <a:lvl9pPr marL="3371850" indent="-171450" defTabSz="455613" fontAlgn="base">
              <a:spcBef>
                <a:spcPct val="0"/>
              </a:spcBef>
              <a:spcAft>
                <a:spcPct val="0"/>
              </a:spcAft>
              <a:defRPr>
                <a:solidFill>
                  <a:schemeClr val="tx1"/>
                </a:solidFill>
                <a:latin typeface="Calibri" charset="0"/>
                <a:ea typeface="ＭＳ Ｐゴシック" charset="0"/>
              </a:defRPr>
            </a:lvl9pPr>
          </a:lstStyle>
          <a:p>
            <a:pPr>
              <a:lnSpc>
                <a:spcPct val="90000"/>
              </a:lnSpc>
              <a:spcBef>
                <a:spcPct val="20000"/>
              </a:spcBef>
            </a:pPr>
            <a:r>
              <a:rPr lang="en-AU" sz="2800" b="1" dirty="0">
                <a:solidFill>
                  <a:schemeClr val="bg1"/>
                </a:solidFill>
                <a:latin typeface="Source Sans Pro" charset="0"/>
                <a:ea typeface="Segoe UI" charset="0"/>
                <a:cs typeface="Segoe UI Semilight" charset="0"/>
              </a:rPr>
              <a:t>Thank You and Questions</a:t>
            </a:r>
          </a:p>
        </p:txBody>
      </p:sp>
      <p:sp>
        <p:nvSpPr>
          <p:cNvPr id="18" name="Rectangle 17"/>
          <p:cNvSpPr/>
          <p:nvPr/>
        </p:nvSpPr>
        <p:spPr>
          <a:xfrm>
            <a:off x="1" y="736024"/>
            <a:ext cx="2693114" cy="224925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d-ID" sz="1350">
              <a:solidFill>
                <a:prstClr val="white"/>
              </a:solidFill>
            </a:endParaRPr>
          </a:p>
        </p:txBody>
      </p:sp>
      <p:sp>
        <p:nvSpPr>
          <p:cNvPr id="22" name="Text Placeholder 32"/>
          <p:cNvSpPr txBox="1">
            <a:spLocks/>
          </p:cNvSpPr>
          <p:nvPr/>
        </p:nvSpPr>
        <p:spPr>
          <a:xfrm>
            <a:off x="5396046" y="3343899"/>
            <a:ext cx="2118807" cy="339725"/>
          </a:xfrm>
          <a:prstGeom prst="rect">
            <a:avLst/>
          </a:prstGeom>
        </p:spPr>
        <p:txBody>
          <a:bodyPr lIns="0" tIns="0" rIns="0" bIns="0" anchor="ct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defTabSz="457082">
              <a:spcBef>
                <a:spcPct val="20000"/>
              </a:spcBef>
              <a:buNone/>
              <a:defRPr/>
            </a:pPr>
            <a:r>
              <a:rPr lang="en-US" sz="1800" dirty="0" err="1">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gplus.to</a:t>
            </a:r>
            <a:r>
              <a:rPr lang="en-US" sz="1800" dirty="0">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a:t>
            </a:r>
            <a:r>
              <a:rPr lang="en-US" sz="1800" dirty="0" err="1">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icann</a:t>
            </a:r>
            <a:endParaRPr lang="en-US" sz="1800" dirty="0" smtClean="0">
              <a:solidFill>
                <a:srgbClr val="0A304B"/>
              </a:solidFill>
              <a:latin typeface="Source Sans Pro" panose="020B0503030403020204" pitchFamily="34" charset="0"/>
              <a:ea typeface="Segoe UI" panose="020B0502040204020203" pitchFamily="34" charset="0"/>
              <a:cs typeface="Segoe UI Semilight" panose="020B0402040204020203" pitchFamily="34" charset="0"/>
            </a:endParaRPr>
          </a:p>
        </p:txBody>
      </p:sp>
      <p:sp>
        <p:nvSpPr>
          <p:cNvPr id="23" name="Text Placeholder 32"/>
          <p:cNvSpPr txBox="1">
            <a:spLocks/>
          </p:cNvSpPr>
          <p:nvPr/>
        </p:nvSpPr>
        <p:spPr>
          <a:xfrm>
            <a:off x="5364494" y="4119353"/>
            <a:ext cx="2673232" cy="339725"/>
          </a:xfrm>
          <a:prstGeom prst="rect">
            <a:avLst/>
          </a:prstGeom>
        </p:spPr>
        <p:txBody>
          <a:bodyPr lIns="0" tIns="0" rIns="0" bIns="0" anchor="ct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defTabSz="457082">
              <a:spcBef>
                <a:spcPct val="20000"/>
              </a:spcBef>
              <a:buNone/>
              <a:defRPr/>
            </a:pPr>
            <a:r>
              <a:rPr lang="en-US" sz="1800" dirty="0" err="1">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weibo.com</a:t>
            </a:r>
            <a:r>
              <a:rPr lang="en-US" sz="1800" dirty="0" smtClean="0">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a:t>
            </a:r>
            <a:r>
              <a:rPr lang="en-US" sz="1800" dirty="0" err="1" smtClean="0">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ICANNorg</a:t>
            </a:r>
            <a:endParaRPr lang="en-US" sz="1800" dirty="0">
              <a:solidFill>
                <a:srgbClr val="0A304B"/>
              </a:solidFill>
              <a:latin typeface="Source Sans Pro" panose="020B0503030403020204" pitchFamily="34" charset="0"/>
              <a:ea typeface="Segoe UI" panose="020B0502040204020203" pitchFamily="34" charset="0"/>
              <a:cs typeface="Segoe UI Semilight" panose="020B0402040204020203" pitchFamily="34" charset="0"/>
            </a:endParaRPr>
          </a:p>
        </p:txBody>
      </p:sp>
      <p:sp>
        <p:nvSpPr>
          <p:cNvPr id="24" name="Text Placeholder 32"/>
          <p:cNvSpPr txBox="1">
            <a:spLocks/>
          </p:cNvSpPr>
          <p:nvPr/>
        </p:nvSpPr>
        <p:spPr>
          <a:xfrm>
            <a:off x="5364494" y="4884341"/>
            <a:ext cx="2949307" cy="339725"/>
          </a:xfrm>
          <a:prstGeom prst="rect">
            <a:avLst/>
          </a:prstGeom>
        </p:spPr>
        <p:txBody>
          <a:bodyPr lIns="0" tIns="0" rIns="0" bIns="0" anchor="ct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defTabSz="457082">
              <a:spcBef>
                <a:spcPct val="20000"/>
              </a:spcBef>
              <a:buNone/>
              <a:defRPr/>
            </a:pPr>
            <a:r>
              <a:rPr lang="en-US" sz="1800" dirty="0" err="1">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flickr.com</a:t>
            </a:r>
            <a:r>
              <a:rPr lang="en-US" sz="1800" dirty="0">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/photos/</a:t>
            </a:r>
            <a:r>
              <a:rPr lang="en-US" sz="1800" dirty="0" err="1">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icann</a:t>
            </a:r>
            <a:endParaRPr lang="en-US" sz="1800" dirty="0">
              <a:solidFill>
                <a:srgbClr val="0A304B"/>
              </a:solidFill>
              <a:latin typeface="Source Sans Pro" panose="020B0503030403020204" pitchFamily="34" charset="0"/>
              <a:ea typeface="Segoe UI" panose="020B0502040204020203" pitchFamily="34" charset="0"/>
              <a:cs typeface="Segoe UI Semilight" panose="020B0402040204020203" pitchFamily="34" charset="0"/>
            </a:endParaRPr>
          </a:p>
        </p:txBody>
      </p:sp>
      <p:sp>
        <p:nvSpPr>
          <p:cNvPr id="25" name="Text Placeholder 32"/>
          <p:cNvSpPr txBox="1">
            <a:spLocks/>
          </p:cNvSpPr>
          <p:nvPr/>
        </p:nvSpPr>
        <p:spPr>
          <a:xfrm>
            <a:off x="5364494" y="5554438"/>
            <a:ext cx="3700626" cy="425654"/>
          </a:xfrm>
          <a:prstGeom prst="rect">
            <a:avLst/>
          </a:prstGeom>
        </p:spPr>
        <p:txBody>
          <a:bodyPr lIns="0" tIns="0" rIns="0" bIns="0" anchor="ct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defTabSz="457082">
              <a:spcBef>
                <a:spcPct val="20000"/>
              </a:spcBef>
              <a:buNone/>
              <a:defRPr/>
            </a:pPr>
            <a:r>
              <a:rPr lang="en-US" sz="1800" dirty="0" err="1">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slideshare.net</a:t>
            </a:r>
            <a:r>
              <a:rPr lang="en-US" sz="1800" dirty="0">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a:t>
            </a:r>
            <a:r>
              <a:rPr lang="en-US" sz="1800" dirty="0" err="1">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icannpresentations</a:t>
            </a:r>
            <a:endParaRPr lang="en-US" sz="1800" dirty="0">
              <a:solidFill>
                <a:srgbClr val="0A304B"/>
              </a:solidFill>
              <a:latin typeface="Source Sans Pro" panose="020B0503030403020204" pitchFamily="34" charset="0"/>
              <a:ea typeface="Segoe UI" panose="020B0502040204020203" pitchFamily="34" charset="0"/>
              <a:cs typeface="Segoe UI Semilight" panose="020B0402040204020203" pitchFamily="34" charset="0"/>
            </a:endParaRPr>
          </a:p>
        </p:txBody>
      </p:sp>
      <p:sp>
        <p:nvSpPr>
          <p:cNvPr id="32" name="Text Placeholder 32"/>
          <p:cNvSpPr txBox="1">
            <a:spLocks/>
          </p:cNvSpPr>
          <p:nvPr/>
        </p:nvSpPr>
        <p:spPr>
          <a:xfrm>
            <a:off x="1105839" y="3351787"/>
            <a:ext cx="2342226" cy="339725"/>
          </a:xfrm>
          <a:prstGeom prst="rect">
            <a:avLst/>
          </a:prstGeom>
        </p:spPr>
        <p:txBody>
          <a:bodyPr lIns="0" tIns="0" rIns="0" bIns="0" anchor="ct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defTabSz="457082">
              <a:spcBef>
                <a:spcPct val="20000"/>
              </a:spcBef>
              <a:buNone/>
              <a:defRPr/>
            </a:pPr>
            <a:r>
              <a:rPr lang="en-US" sz="1800" dirty="0" err="1">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twitter.com</a:t>
            </a:r>
            <a:r>
              <a:rPr lang="en-US" sz="1800" dirty="0" smtClean="0">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a:t>
            </a:r>
            <a:r>
              <a:rPr lang="en-US" sz="1800" dirty="0" err="1" smtClean="0">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icann</a:t>
            </a:r>
            <a:endParaRPr lang="en-US" sz="1800" dirty="0">
              <a:solidFill>
                <a:srgbClr val="0A304B"/>
              </a:solidFill>
              <a:latin typeface="Source Sans Pro" panose="020B0503030403020204" pitchFamily="34" charset="0"/>
              <a:ea typeface="Segoe UI" panose="020B0502040204020203" pitchFamily="34" charset="0"/>
              <a:cs typeface="Segoe UI Semilight" panose="020B0402040204020203" pitchFamily="34" charset="0"/>
            </a:endParaRPr>
          </a:p>
        </p:txBody>
      </p:sp>
      <p:sp>
        <p:nvSpPr>
          <p:cNvPr id="33" name="Text Placeholder 32"/>
          <p:cNvSpPr txBox="1">
            <a:spLocks/>
          </p:cNvSpPr>
          <p:nvPr/>
        </p:nvSpPr>
        <p:spPr>
          <a:xfrm>
            <a:off x="1105838" y="4119353"/>
            <a:ext cx="3262961" cy="339725"/>
          </a:xfrm>
          <a:prstGeom prst="rect">
            <a:avLst/>
          </a:prstGeom>
        </p:spPr>
        <p:txBody>
          <a:bodyPr lIns="0" tIns="0" rIns="0" bIns="0" anchor="ct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defTabSz="457082">
              <a:spcBef>
                <a:spcPct val="20000"/>
              </a:spcBef>
              <a:buNone/>
              <a:defRPr/>
            </a:pPr>
            <a:r>
              <a:rPr lang="en-US" sz="1800" dirty="0" err="1">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facebook.com</a:t>
            </a:r>
            <a:r>
              <a:rPr lang="en-US" sz="1800" dirty="0">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a:t>
            </a:r>
            <a:r>
              <a:rPr lang="en-US" sz="1800" dirty="0" err="1">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icannorg</a:t>
            </a:r>
            <a:endParaRPr lang="en-US" sz="1800" dirty="0">
              <a:solidFill>
                <a:srgbClr val="0A304B"/>
              </a:solidFill>
              <a:latin typeface="Source Sans Pro" panose="020B0503030403020204" pitchFamily="34" charset="0"/>
              <a:ea typeface="Segoe UI" panose="020B0502040204020203" pitchFamily="34" charset="0"/>
              <a:cs typeface="Segoe UI Semilight" panose="020B0402040204020203" pitchFamily="34" charset="0"/>
            </a:endParaRPr>
          </a:p>
        </p:txBody>
      </p:sp>
      <p:sp>
        <p:nvSpPr>
          <p:cNvPr id="34" name="Text Placeholder 32"/>
          <p:cNvSpPr txBox="1">
            <a:spLocks/>
          </p:cNvSpPr>
          <p:nvPr/>
        </p:nvSpPr>
        <p:spPr>
          <a:xfrm>
            <a:off x="1105838" y="4884341"/>
            <a:ext cx="3169242" cy="339725"/>
          </a:xfrm>
          <a:prstGeom prst="rect">
            <a:avLst/>
          </a:prstGeom>
        </p:spPr>
        <p:txBody>
          <a:bodyPr lIns="0" tIns="0" rIns="0" bIns="0" anchor="ct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defTabSz="457082">
              <a:spcBef>
                <a:spcPct val="20000"/>
              </a:spcBef>
              <a:buNone/>
              <a:defRPr/>
            </a:pPr>
            <a:r>
              <a:rPr lang="en-US" sz="1800" dirty="0" err="1">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linkedin.com</a:t>
            </a:r>
            <a:r>
              <a:rPr lang="en-US" sz="1800" dirty="0">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/company/</a:t>
            </a:r>
            <a:r>
              <a:rPr lang="en-US" sz="1800" dirty="0" err="1">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icann</a:t>
            </a:r>
            <a:endParaRPr lang="en-US" sz="1800" dirty="0">
              <a:solidFill>
                <a:srgbClr val="0A304B"/>
              </a:solidFill>
              <a:latin typeface="Source Sans Pro" panose="020B0503030403020204" pitchFamily="34" charset="0"/>
              <a:ea typeface="Segoe UI" panose="020B0502040204020203" pitchFamily="34" charset="0"/>
              <a:cs typeface="Segoe UI Semilight" panose="020B0402040204020203" pitchFamily="34" charset="0"/>
            </a:endParaRPr>
          </a:p>
        </p:txBody>
      </p:sp>
      <p:sp>
        <p:nvSpPr>
          <p:cNvPr id="35" name="Text Placeholder 32"/>
          <p:cNvSpPr txBox="1">
            <a:spLocks/>
          </p:cNvSpPr>
          <p:nvPr/>
        </p:nvSpPr>
        <p:spPr>
          <a:xfrm>
            <a:off x="1105839" y="5597403"/>
            <a:ext cx="3145416" cy="339725"/>
          </a:xfrm>
          <a:prstGeom prst="rect">
            <a:avLst/>
          </a:prstGeom>
        </p:spPr>
        <p:txBody>
          <a:bodyPr lIns="0" tIns="0" rIns="0" bIns="0" anchor="ct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Neris Thin" panose="00000300000000000000" pitchFamily="50"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Neris Thin" panose="00000300000000000000" pitchFamily="50"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Neris Thin" panose="00000300000000000000" pitchFamily="50"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Neris Thin" panose="00000300000000000000" pitchFamily="50"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defTabSz="457082">
              <a:spcBef>
                <a:spcPct val="20000"/>
              </a:spcBef>
              <a:buNone/>
              <a:defRPr/>
            </a:pPr>
            <a:r>
              <a:rPr lang="en-US" sz="1800" dirty="0" err="1">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youtube.com</a:t>
            </a:r>
            <a:r>
              <a:rPr lang="en-US" sz="1800" dirty="0">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/user</a:t>
            </a:r>
            <a:r>
              <a:rPr lang="en-US" sz="1800" dirty="0" smtClean="0">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a:t>
            </a:r>
            <a:r>
              <a:rPr lang="en-US" sz="1800" dirty="0" err="1" smtClean="0">
                <a:solidFill>
                  <a:srgbClr val="0A304B"/>
                </a:solidFill>
                <a:latin typeface="Source Sans Pro" panose="020B0503030403020204" pitchFamily="34" charset="0"/>
                <a:ea typeface="Segoe UI" panose="020B0502040204020203" pitchFamily="34" charset="0"/>
                <a:cs typeface="Segoe UI Semilight" panose="020B0402040204020203" pitchFamily="34" charset="0"/>
              </a:rPr>
              <a:t>icannnews</a:t>
            </a:r>
            <a:endParaRPr lang="en-US" sz="1800" dirty="0" smtClean="0">
              <a:solidFill>
                <a:srgbClr val="0A304B"/>
              </a:solidFill>
              <a:latin typeface="Source Sans Pro" panose="020B0503030403020204" pitchFamily="34" charset="0"/>
              <a:ea typeface="Segoe UI" panose="020B0502040204020203" pitchFamily="34" charset="0"/>
              <a:cs typeface="Segoe UI Semilight" panose="020B0402040204020203" pitchFamily="34" charset="0"/>
            </a:endParaRPr>
          </a:p>
        </p:txBody>
      </p:sp>
      <p:sp>
        <p:nvSpPr>
          <p:cNvPr id="39" name="Title 38"/>
          <p:cNvSpPr>
            <a:spLocks noGrp="1"/>
          </p:cNvSpPr>
          <p:nvPr>
            <p:ph type="title"/>
          </p:nvPr>
        </p:nvSpPr>
        <p:spPr>
          <a:prstGeom prst="rect">
            <a:avLst/>
          </a:prstGeom>
        </p:spPr>
        <p:txBody>
          <a:bodyPr/>
          <a:lstStyle/>
          <a:p>
            <a:r>
              <a:rPr lang="en-US" dirty="0" smtClean="0"/>
              <a:t>Engage with ICANN</a:t>
            </a:r>
            <a:endParaRPr lang="en-US" dirty="0"/>
          </a:p>
        </p:txBody>
      </p:sp>
      <p:pic>
        <p:nvPicPr>
          <p:cNvPr id="40" name="Picture 39" descr="ICANN_Logo_W.eps"/>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61982" y="921876"/>
            <a:ext cx="2366915" cy="1837061"/>
          </a:xfrm>
          <a:prstGeom prst="rect">
            <a:avLst/>
          </a:prstGeom>
        </p:spPr>
      </p:pic>
      <p:pic>
        <p:nvPicPr>
          <p:cNvPr id="41" name="Picture 40" descr="1420947842_social_style_3_flikr-128.png">
            <a:hlinkClick r:id="rId4" action="ppaction://hlinkfile"/>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696383" y="4775809"/>
            <a:ext cx="537406" cy="537406"/>
          </a:xfrm>
          <a:prstGeom prst="rect">
            <a:avLst/>
          </a:prstGeom>
        </p:spPr>
      </p:pic>
      <p:pic>
        <p:nvPicPr>
          <p:cNvPr id="42" name="Picture 41" descr="1420948141_social_style_3_facebook-128.png">
            <a:hlinkClick r:id="rId6" action="ppaction://hlinkfile"/>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21744" y="4008507"/>
            <a:ext cx="545448" cy="545448"/>
          </a:xfrm>
          <a:prstGeom prst="rect">
            <a:avLst/>
          </a:prstGeom>
        </p:spPr>
      </p:pic>
      <p:pic>
        <p:nvPicPr>
          <p:cNvPr id="43" name="Picture 42" descr="1420948149_social_style_3_youtube-128.png">
            <a:hlinkClick r:id="rId8" action="ppaction://hlinkfile"/>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425095" y="5526794"/>
            <a:ext cx="528999" cy="528999"/>
          </a:xfrm>
          <a:prstGeom prst="rect">
            <a:avLst/>
          </a:prstGeom>
        </p:spPr>
      </p:pic>
      <p:pic>
        <p:nvPicPr>
          <p:cNvPr id="45" name="Picture 44" descr="1420948164_social_style_3_in-128.png">
            <a:hlinkClick r:id="rId10" action="ppaction://hlinkfile"/>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426349" y="4783089"/>
            <a:ext cx="522847" cy="522847"/>
          </a:xfrm>
          <a:prstGeom prst="rect">
            <a:avLst/>
          </a:prstGeom>
        </p:spPr>
      </p:pic>
      <p:pic>
        <p:nvPicPr>
          <p:cNvPr id="46" name="Picture 45" descr="1420948433_social_style_3_twiter-128.png">
            <a:hlinkClick r:id="rId12" action="ppaction://hlinkfile"/>
          </p:cNvPr>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417114" y="3242143"/>
            <a:ext cx="568165" cy="568165"/>
          </a:xfrm>
          <a:prstGeom prst="rect">
            <a:avLst/>
          </a:prstGeom>
        </p:spPr>
      </p:pic>
      <p:pic>
        <p:nvPicPr>
          <p:cNvPr id="47" name="Picture 46" descr="1420948423_social_style_3_googleplus-128.png">
            <a:hlinkClick r:id="rId14" action="ppaction://hlinkfile"/>
          </p:cNvPr>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4696383" y="3257522"/>
            <a:ext cx="537406" cy="537406"/>
          </a:xfrm>
          <a:prstGeom prst="rect">
            <a:avLst/>
          </a:prstGeom>
        </p:spPr>
      </p:pic>
      <p:pic>
        <p:nvPicPr>
          <p:cNvPr id="48" name="Picture 47" descr="1420948525_cssi_sina_weibo-128.png">
            <a:hlinkClick r:id="rId16" action="ppaction://hlinkfile"/>
          </p:cNvPr>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4669434" y="3992952"/>
            <a:ext cx="576561" cy="576558"/>
          </a:xfrm>
          <a:prstGeom prst="rect">
            <a:avLst/>
          </a:prstGeom>
        </p:spPr>
      </p:pic>
      <p:pic>
        <p:nvPicPr>
          <p:cNvPr id="2" name="Picture 1" descr="1421037698_slideshare-128.png">
            <a:hlinkClick r:id="rId18" action="ppaction://hlinkfile"/>
          </p:cNvPr>
          <p:cNvPicPr>
            <a:picLocks noChangeAspect="1"/>
          </p:cNvPicPr>
          <p:nvPr/>
        </p:nvPicPr>
        <p:blipFill>
          <a:blip r:embed="rId19" cstate="email">
            <a:extLst>
              <a:ext uri="{28A0092B-C50C-407E-A947-70E740481C1C}">
                <a14:useLocalDpi xmlns:a14="http://schemas.microsoft.com/office/drawing/2010/main"/>
              </a:ext>
            </a:extLst>
          </a:blip>
          <a:stretch>
            <a:fillRect/>
          </a:stretch>
        </p:blipFill>
        <p:spPr>
          <a:xfrm>
            <a:off x="4693259" y="5514925"/>
            <a:ext cx="552736" cy="552736"/>
          </a:xfrm>
          <a:prstGeom prst="rect">
            <a:avLst/>
          </a:prstGeom>
        </p:spPr>
      </p:pic>
    </p:spTree>
    <p:extLst>
      <p:ext uri="{BB962C8B-B14F-4D97-AF65-F5344CB8AC3E}">
        <p14:creationId xmlns:p14="http://schemas.microsoft.com/office/powerpoint/2010/main" val="1653600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23785" y="4371370"/>
            <a:ext cx="7296485" cy="695062"/>
          </a:xfrm>
          <a:prstGeom prst="rect">
            <a:avLst/>
          </a:prstGeom>
          <a:noFill/>
        </p:spPr>
        <p:txBody>
          <a:bodyPr wrap="square" rtlCol="0">
            <a:spAutoFit/>
          </a:bodyPr>
          <a:lstStyle/>
          <a:p>
            <a:pPr>
              <a:lnSpc>
                <a:spcPts val="4700"/>
              </a:lnSpc>
            </a:pPr>
            <a:r>
              <a:rPr lang="en-US" sz="3400" dirty="0" smtClean="0">
                <a:solidFill>
                  <a:srgbClr val="FFFFFF"/>
                </a:solidFill>
                <a:latin typeface="Source Sans Pro"/>
                <a:cs typeface="Source Sans Pro"/>
              </a:rPr>
              <a:t>ICANN capacity building in regions</a:t>
            </a:r>
            <a:endParaRPr lang="en-US" sz="3400" dirty="0">
              <a:solidFill>
                <a:srgbClr val="FFFFFF"/>
              </a:solidFill>
              <a:latin typeface="Source Sans Pro"/>
              <a:cs typeface="Source Sans Pro"/>
            </a:endParaRPr>
          </a:p>
        </p:txBody>
      </p:sp>
      <p:sp>
        <p:nvSpPr>
          <p:cNvPr id="4" name="TextBox 3"/>
          <p:cNvSpPr txBox="1"/>
          <p:nvPr/>
        </p:nvSpPr>
        <p:spPr>
          <a:xfrm>
            <a:off x="1719499" y="5152820"/>
            <a:ext cx="7500771" cy="400110"/>
          </a:xfrm>
          <a:prstGeom prst="rect">
            <a:avLst/>
          </a:prstGeom>
          <a:noFill/>
        </p:spPr>
        <p:txBody>
          <a:bodyPr wrap="none" rtlCol="0">
            <a:spAutoFit/>
          </a:bodyPr>
          <a:lstStyle/>
          <a:p>
            <a:r>
              <a:rPr lang="en-US" sz="2000" dirty="0" smtClean="0">
                <a:solidFill>
                  <a:srgbClr val="FFFFFF"/>
                </a:solidFill>
                <a:latin typeface="Source Sans Pro"/>
                <a:cs typeface="Source Sans Pro"/>
              </a:rPr>
              <a:t>GE/GSE teams</a:t>
            </a:r>
            <a:r>
              <a:rPr lang="en-US" sz="2000" dirty="0">
                <a:solidFill>
                  <a:srgbClr val="FFFFFF"/>
                </a:solidFill>
                <a:latin typeface="Source Sans Pro"/>
                <a:cs typeface="Source Sans Pro"/>
              </a:rPr>
              <a:t>|  GAC Capacity Building Session</a:t>
            </a:r>
            <a:r>
              <a:rPr lang="en-US" sz="2000" dirty="0" smtClean="0">
                <a:solidFill>
                  <a:srgbClr val="FFFFFF"/>
                </a:solidFill>
                <a:latin typeface="Source Sans Pro"/>
                <a:ea typeface="Wingdings"/>
                <a:cs typeface="Source Sans Pro"/>
                <a:sym typeface="Wingdings"/>
              </a:rPr>
              <a:t>|  27 June 2016</a:t>
            </a:r>
            <a:endParaRPr lang="en-US" sz="2000" dirty="0">
              <a:solidFill>
                <a:srgbClr val="FFFFFF"/>
              </a:solidFill>
              <a:latin typeface="Source Sans Pro"/>
              <a:cs typeface="Source Sans Pro"/>
            </a:endParaRPr>
          </a:p>
        </p:txBody>
      </p:sp>
      <p:sp>
        <p:nvSpPr>
          <p:cNvPr id="5" name="TextBox 4"/>
          <p:cNvSpPr txBox="1"/>
          <p:nvPr/>
        </p:nvSpPr>
        <p:spPr>
          <a:xfrm>
            <a:off x="6145646" y="627196"/>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367408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endParaRPr lang="en-US" dirty="0"/>
          </a:p>
        </p:txBody>
      </p:sp>
      <p:sp>
        <p:nvSpPr>
          <p:cNvPr id="3" name="Rectangle 2"/>
          <p:cNvSpPr/>
          <p:nvPr/>
        </p:nvSpPr>
        <p:spPr>
          <a:xfrm>
            <a:off x="317500" y="1056144"/>
            <a:ext cx="8356600" cy="3447098"/>
          </a:xfrm>
          <a:prstGeom prst="rect">
            <a:avLst/>
          </a:prstGeom>
        </p:spPr>
        <p:txBody>
          <a:bodyPr wrap="square">
            <a:spAutoFit/>
          </a:bodyPr>
          <a:lstStyle/>
          <a:p>
            <a:pPr marL="285750" lvl="1" indent="-285750" algn="just">
              <a:lnSpc>
                <a:spcPct val="140000"/>
              </a:lnSpc>
              <a:spcBef>
                <a:spcPts val="600"/>
              </a:spcBef>
              <a:spcAft>
                <a:spcPts val="600"/>
              </a:spcAft>
              <a:buClr>
                <a:schemeClr val="tx1"/>
              </a:buClr>
              <a:buFont typeface="Wingdings" panose="05000000000000000000" pitchFamily="2" charset="2"/>
              <a:buChar char="§"/>
              <a:tabLst>
                <a:tab pos="4170363" algn="l"/>
              </a:tabLst>
            </a:pPr>
            <a:r>
              <a:rPr lang="en-US" sz="2000" dirty="0" smtClean="0">
                <a:solidFill>
                  <a:srgbClr val="0A304B"/>
                </a:solidFill>
                <a:latin typeface="Source Sans Pro"/>
                <a:ea typeface="ＭＳ Ｐゴシック" charset="0"/>
                <a:cs typeface="Source Sans Pro"/>
              </a:rPr>
              <a:t>Global GSE/GE work in regions</a:t>
            </a:r>
          </a:p>
          <a:p>
            <a:pPr marL="285750" lvl="1" indent="-285750" algn="just">
              <a:lnSpc>
                <a:spcPct val="140000"/>
              </a:lnSpc>
              <a:spcBef>
                <a:spcPts val="600"/>
              </a:spcBef>
              <a:spcAft>
                <a:spcPts val="600"/>
              </a:spcAft>
              <a:buClr>
                <a:schemeClr val="tx1"/>
              </a:buClr>
              <a:buFont typeface="Wingdings" panose="05000000000000000000" pitchFamily="2" charset="2"/>
              <a:buChar char="§"/>
              <a:tabLst>
                <a:tab pos="4170363" algn="l"/>
              </a:tabLst>
            </a:pPr>
            <a:r>
              <a:rPr lang="en-US" sz="2000" dirty="0" smtClean="0">
                <a:solidFill>
                  <a:srgbClr val="0A304B"/>
                </a:solidFill>
                <a:latin typeface="Source Sans Pro"/>
                <a:ea typeface="ＭＳ Ｐゴシック" charset="0"/>
                <a:cs typeface="Source Sans Pro"/>
              </a:rPr>
              <a:t>Middle East Africa </a:t>
            </a:r>
          </a:p>
          <a:p>
            <a:pPr marL="285750" lvl="1" indent="-285750" algn="just">
              <a:lnSpc>
                <a:spcPct val="140000"/>
              </a:lnSpc>
              <a:spcBef>
                <a:spcPts val="600"/>
              </a:spcBef>
              <a:spcAft>
                <a:spcPts val="600"/>
              </a:spcAft>
              <a:buClr>
                <a:schemeClr val="tx1"/>
              </a:buClr>
              <a:buFont typeface="Wingdings" panose="05000000000000000000" pitchFamily="2" charset="2"/>
              <a:buChar char="§"/>
              <a:tabLst>
                <a:tab pos="4170363" algn="l"/>
              </a:tabLst>
            </a:pPr>
            <a:r>
              <a:rPr lang="en-US" sz="2000" dirty="0" smtClean="0">
                <a:solidFill>
                  <a:srgbClr val="0A304B"/>
                </a:solidFill>
                <a:latin typeface="Source Sans Pro"/>
                <a:ea typeface="ＭＳ Ｐゴシック" charset="0"/>
                <a:cs typeface="Source Sans Pro"/>
              </a:rPr>
              <a:t>Latin America</a:t>
            </a:r>
          </a:p>
          <a:p>
            <a:pPr marL="285750" lvl="1" indent="-285750" algn="just">
              <a:lnSpc>
                <a:spcPct val="140000"/>
              </a:lnSpc>
              <a:spcBef>
                <a:spcPts val="600"/>
              </a:spcBef>
              <a:spcAft>
                <a:spcPts val="600"/>
              </a:spcAft>
              <a:buClr>
                <a:schemeClr val="tx1"/>
              </a:buClr>
              <a:buFont typeface="Wingdings" panose="05000000000000000000" pitchFamily="2" charset="2"/>
              <a:buChar char="§"/>
              <a:tabLst>
                <a:tab pos="4170363" algn="l"/>
              </a:tabLst>
            </a:pPr>
            <a:r>
              <a:rPr lang="en-US" sz="2000" dirty="0" smtClean="0">
                <a:solidFill>
                  <a:srgbClr val="0A304B"/>
                </a:solidFill>
                <a:latin typeface="Source Sans Pro"/>
                <a:ea typeface="ＭＳ Ｐゴシック" charset="0"/>
                <a:cs typeface="Source Sans Pro"/>
              </a:rPr>
              <a:t>Oceania</a:t>
            </a:r>
            <a:endParaRPr lang="en-US" sz="2000" dirty="0">
              <a:solidFill>
                <a:srgbClr val="0A304B"/>
              </a:solidFill>
              <a:latin typeface="Source Sans Pro"/>
              <a:ea typeface="ＭＳ Ｐゴシック" charset="0"/>
              <a:cs typeface="Source Sans Pro"/>
            </a:endParaRPr>
          </a:p>
          <a:p>
            <a:pPr marL="285750" lvl="1" indent="-285750" algn="just">
              <a:lnSpc>
                <a:spcPct val="140000"/>
              </a:lnSpc>
              <a:spcBef>
                <a:spcPts val="600"/>
              </a:spcBef>
              <a:spcAft>
                <a:spcPts val="600"/>
              </a:spcAft>
              <a:buClr>
                <a:schemeClr val="tx1"/>
              </a:buClr>
              <a:buFont typeface="Wingdings" panose="05000000000000000000" pitchFamily="2" charset="2"/>
              <a:buChar char="§"/>
              <a:tabLst>
                <a:tab pos="4170363" algn="l"/>
              </a:tabLst>
            </a:pPr>
            <a:r>
              <a:rPr lang="en-US" sz="2000" dirty="0" smtClean="0">
                <a:solidFill>
                  <a:srgbClr val="0C1F24"/>
                </a:solidFill>
                <a:latin typeface="Source Sans Pro"/>
                <a:cs typeface="Source Sans Pro"/>
              </a:rPr>
              <a:t>GE Geneva and  New York</a:t>
            </a:r>
          </a:p>
          <a:p>
            <a:pPr marL="285750" lvl="1" indent="-285750" algn="just">
              <a:lnSpc>
                <a:spcPct val="140000"/>
              </a:lnSpc>
              <a:spcBef>
                <a:spcPts val="600"/>
              </a:spcBef>
              <a:spcAft>
                <a:spcPts val="600"/>
              </a:spcAft>
              <a:buClr>
                <a:schemeClr val="tx1"/>
              </a:buClr>
              <a:buFont typeface="Wingdings" panose="05000000000000000000" pitchFamily="2" charset="2"/>
              <a:buChar char="§"/>
              <a:tabLst>
                <a:tab pos="4170363" algn="l"/>
              </a:tabLst>
            </a:pPr>
            <a:r>
              <a:rPr lang="en-US" sz="2000" dirty="0" smtClean="0">
                <a:solidFill>
                  <a:srgbClr val="0C1F24"/>
                </a:solidFill>
                <a:latin typeface="Source Sans Pro"/>
                <a:cs typeface="Source Sans Pro"/>
              </a:rPr>
              <a:t>Way Forward – together for more efficiency</a:t>
            </a:r>
            <a:endParaRPr lang="en-US" sz="2000" dirty="0">
              <a:solidFill>
                <a:srgbClr val="0C1F24"/>
              </a:solidFill>
              <a:latin typeface="Source Sans Pro"/>
              <a:cs typeface="Source Sans Pro"/>
            </a:endParaRPr>
          </a:p>
        </p:txBody>
      </p:sp>
    </p:spTree>
    <p:extLst>
      <p:ext uri="{BB962C8B-B14F-4D97-AF65-F5344CB8AC3E}">
        <p14:creationId xmlns:p14="http://schemas.microsoft.com/office/powerpoint/2010/main" val="2621525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GSE/GE work in regions</a:t>
            </a:r>
            <a:endParaRPr lang="en-US" dirty="0"/>
          </a:p>
        </p:txBody>
      </p:sp>
      <p:sp>
        <p:nvSpPr>
          <p:cNvPr id="3" name="Rectangle 2"/>
          <p:cNvSpPr/>
          <p:nvPr/>
        </p:nvSpPr>
        <p:spPr>
          <a:xfrm>
            <a:off x="0" y="715994"/>
            <a:ext cx="9034272" cy="5632311"/>
          </a:xfrm>
          <a:prstGeom prst="rect">
            <a:avLst/>
          </a:prstGeom>
        </p:spPr>
        <p:txBody>
          <a:bodyPr wrap="square">
            <a:spAutoFit/>
          </a:bodyPr>
          <a:lstStyle/>
          <a:p>
            <a:pPr marL="742950" lvl="1" indent="-285750">
              <a:buFont typeface="Arial" panose="020B0604020202020204" pitchFamily="34" charset="0"/>
              <a:buChar char="•"/>
            </a:pPr>
            <a:r>
              <a:rPr lang="en-US" sz="2400" dirty="0" smtClean="0"/>
              <a:t>Webinars (in several languages)</a:t>
            </a:r>
          </a:p>
          <a:p>
            <a:pPr marL="742950" lvl="1" indent="-285750">
              <a:buFont typeface="Arial" panose="020B0604020202020204" pitchFamily="34" charset="0"/>
              <a:buChar char="•"/>
            </a:pPr>
            <a:endParaRPr lang="en-US" sz="2400" dirty="0" smtClean="0"/>
          </a:p>
          <a:p>
            <a:pPr marL="742950" lvl="1" indent="-285750">
              <a:buFont typeface="Arial" panose="020B0604020202020204" pitchFamily="34" charset="0"/>
              <a:buChar char="•"/>
            </a:pPr>
            <a:r>
              <a:rPr lang="en-US" sz="2400" dirty="0" smtClean="0"/>
              <a:t>Conference calls</a:t>
            </a:r>
          </a:p>
          <a:p>
            <a:pPr marL="742950" lvl="1" indent="-285750">
              <a:buFont typeface="Arial" panose="020B0604020202020204" pitchFamily="34" charset="0"/>
              <a:buChar char="•"/>
            </a:pPr>
            <a:endParaRPr lang="en-US" sz="2400" dirty="0"/>
          </a:p>
          <a:p>
            <a:pPr marL="742950" lvl="1" indent="-285750">
              <a:buFont typeface="Arial" panose="020B0604020202020204" pitchFamily="34" charset="0"/>
              <a:buChar char="•"/>
            </a:pPr>
            <a:r>
              <a:rPr lang="en-US" sz="2400" dirty="0"/>
              <a:t>Individual </a:t>
            </a:r>
            <a:r>
              <a:rPr lang="en-US" sz="2400" dirty="0" smtClean="0"/>
              <a:t>briefings: 1 to 1 meetings in country, at permanent missions, at third party meetings</a:t>
            </a:r>
          </a:p>
          <a:p>
            <a:pPr marL="742950" lvl="1" indent="-285750">
              <a:buFont typeface="Arial" panose="020B0604020202020204" pitchFamily="34" charset="0"/>
              <a:buChar char="•"/>
            </a:pPr>
            <a:endParaRPr lang="en-US" sz="2400" dirty="0"/>
          </a:p>
          <a:p>
            <a:pPr marL="742950" lvl="1" indent="-285750">
              <a:buFont typeface="Arial" panose="020B0604020202020204" pitchFamily="34" charset="0"/>
              <a:buChar char="•"/>
            </a:pPr>
            <a:r>
              <a:rPr lang="en-US" sz="2400" dirty="0"/>
              <a:t>Meetings with Community in </a:t>
            </a:r>
            <a:r>
              <a:rPr lang="en-US" sz="2400" dirty="0" smtClean="0"/>
              <a:t>region (on regional strategies, different topics related to ICANN and DNS)</a:t>
            </a:r>
          </a:p>
          <a:p>
            <a:pPr marL="742950" lvl="1" indent="-285750">
              <a:buFont typeface="Arial" panose="020B0604020202020204" pitchFamily="34" charset="0"/>
              <a:buChar char="•"/>
            </a:pPr>
            <a:endParaRPr lang="en-US" sz="2400" dirty="0"/>
          </a:p>
          <a:p>
            <a:pPr marL="742950" lvl="1" indent="-285750">
              <a:buFont typeface="Arial" panose="020B0604020202020204" pitchFamily="34" charset="0"/>
              <a:buChar char="•"/>
            </a:pPr>
            <a:r>
              <a:rPr lang="en-US" sz="2400" dirty="0"/>
              <a:t>Mailing </a:t>
            </a:r>
            <a:r>
              <a:rPr lang="en-US" sz="2400" dirty="0" smtClean="0"/>
              <a:t>lists (regional and some specific to GAC region members)</a:t>
            </a:r>
          </a:p>
          <a:p>
            <a:pPr marL="742950" lvl="1" indent="-285750">
              <a:buFont typeface="Arial" panose="020B0604020202020204" pitchFamily="34" charset="0"/>
              <a:buChar char="•"/>
            </a:pPr>
            <a:endParaRPr lang="en-US" sz="2400" dirty="0"/>
          </a:p>
          <a:p>
            <a:pPr marL="742950" lvl="1" indent="-285750">
              <a:buFont typeface="Arial" panose="020B0604020202020204" pitchFamily="34" charset="0"/>
              <a:buChar char="•"/>
            </a:pPr>
            <a:r>
              <a:rPr lang="en-US" sz="2400" dirty="0"/>
              <a:t>Basic </a:t>
            </a:r>
            <a:r>
              <a:rPr lang="en-US" sz="2400" dirty="0" smtClean="0"/>
              <a:t>trainings, workshops (Internet, security, DNS, IP, etc.)</a:t>
            </a:r>
          </a:p>
          <a:p>
            <a:pPr marL="742950" lvl="1" indent="-285750">
              <a:buFont typeface="Arial" panose="020B0604020202020204" pitchFamily="34" charset="0"/>
              <a:buChar char="•"/>
            </a:pPr>
            <a:endParaRPr lang="en-US" sz="2400" dirty="0"/>
          </a:p>
          <a:p>
            <a:pPr marL="742950" lvl="1" indent="-285750">
              <a:buFont typeface="Arial" panose="020B0604020202020204" pitchFamily="34" charset="0"/>
              <a:buChar char="•"/>
            </a:pPr>
            <a:r>
              <a:rPr lang="en-US" sz="2400" dirty="0"/>
              <a:t>Engagement with Non GAC members for potential new members</a:t>
            </a:r>
          </a:p>
        </p:txBody>
      </p:sp>
    </p:spTree>
    <p:extLst>
      <p:ext uri="{BB962C8B-B14F-4D97-AF65-F5344CB8AC3E}">
        <p14:creationId xmlns:p14="http://schemas.microsoft.com/office/powerpoint/2010/main" val="2424273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Middle East</a:t>
            </a:r>
            <a:endParaRPr lang="en-US" dirty="0"/>
          </a:p>
        </p:txBody>
      </p:sp>
      <p:sp>
        <p:nvSpPr>
          <p:cNvPr id="3" name="Rectangle 2"/>
          <p:cNvSpPr/>
          <p:nvPr/>
        </p:nvSpPr>
        <p:spPr>
          <a:xfrm>
            <a:off x="0" y="735193"/>
            <a:ext cx="9144000" cy="4247317"/>
          </a:xfrm>
          <a:prstGeom prst="rect">
            <a:avLst/>
          </a:prstGeom>
        </p:spPr>
        <p:txBody>
          <a:bodyPr wrap="square">
            <a:spAutoFit/>
          </a:bodyPr>
          <a:lstStyle/>
          <a:p>
            <a:pPr marL="285750" indent="-285750">
              <a:buFont typeface="Arial" panose="020B0604020202020204" pitchFamily="34" charset="0"/>
              <a:buChar char="•"/>
            </a:pPr>
            <a:r>
              <a:rPr lang="en-US" dirty="0"/>
              <a:t>Over the past 15 months, the </a:t>
            </a:r>
            <a:r>
              <a:rPr lang="en-US" dirty="0" smtClean="0"/>
              <a:t>DNS-</a:t>
            </a:r>
            <a:r>
              <a:rPr lang="en-US" dirty="0" err="1" smtClean="0"/>
              <a:t>Enetrepreneurship</a:t>
            </a:r>
            <a:r>
              <a:rPr lang="en-US" dirty="0" smtClean="0"/>
              <a:t> Center </a:t>
            </a:r>
            <a:r>
              <a:rPr lang="en-US" dirty="0"/>
              <a:t>has provided 10 workshops in 6 different countries covering the following topics: </a:t>
            </a:r>
          </a:p>
          <a:p>
            <a:pPr marL="742950" lvl="1" indent="-285750">
              <a:buFont typeface="Arial" panose="020B0604020202020204" pitchFamily="34" charset="0"/>
              <a:buChar char="•"/>
            </a:pPr>
            <a:r>
              <a:rPr lang="en-US" dirty="0"/>
              <a:t>DNS Business Development </a:t>
            </a:r>
          </a:p>
          <a:p>
            <a:pPr marL="742950" lvl="1" indent="-285750">
              <a:buFont typeface="Arial" panose="020B0604020202020204" pitchFamily="34" charset="0"/>
              <a:buChar char="•"/>
            </a:pPr>
            <a:r>
              <a:rPr lang="en-US" dirty="0"/>
              <a:t>Registry Best Practices </a:t>
            </a:r>
          </a:p>
          <a:p>
            <a:pPr marL="742950" lvl="1" indent="-285750">
              <a:buFont typeface="Arial" panose="020B0604020202020204" pitchFamily="34" charset="0"/>
              <a:buChar char="•"/>
            </a:pPr>
            <a:r>
              <a:rPr lang="en-US" dirty="0"/>
              <a:t>SWOT Analysis for National DNS Markets </a:t>
            </a:r>
          </a:p>
          <a:p>
            <a:pPr marL="742950" lvl="1" indent="-285750">
              <a:buFont typeface="Arial" panose="020B0604020202020204" pitchFamily="34" charset="0"/>
              <a:buChar char="•"/>
            </a:pPr>
            <a:r>
              <a:rPr lang="en-US" dirty="0"/>
              <a:t>Domain Name Dispute Resolution </a:t>
            </a:r>
          </a:p>
          <a:p>
            <a:pPr marL="742950" lvl="1" indent="-285750">
              <a:buFont typeface="Arial" panose="020B0604020202020204" pitchFamily="34" charset="0"/>
              <a:buChar char="•"/>
            </a:pPr>
            <a:r>
              <a:rPr lang="en-US" dirty="0"/>
              <a:t>DNS Operations and Security: Train the Trainer</a:t>
            </a:r>
          </a:p>
          <a:p>
            <a:pPr marL="742950" lvl="1" indent="-285750">
              <a:buFont typeface="Arial" panose="020B0604020202020204" pitchFamily="34" charset="0"/>
              <a:buChar char="•"/>
            </a:pPr>
            <a:r>
              <a:rPr lang="en-US" dirty="0"/>
              <a:t>DNS Operations and DNSSEC</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Middle East:</a:t>
            </a:r>
            <a:endParaRPr lang="en-US" dirty="0"/>
          </a:p>
          <a:p>
            <a:pPr marL="742950" lvl="1" indent="-285750">
              <a:buFont typeface="Arial" panose="020B0604020202020204" pitchFamily="34" charset="0"/>
              <a:buChar char="•"/>
            </a:pPr>
            <a:r>
              <a:rPr lang="en-US" dirty="0"/>
              <a:t>B</a:t>
            </a:r>
            <a:r>
              <a:rPr lang="en-US" dirty="0" smtClean="0"/>
              <a:t>i-monthly </a:t>
            </a:r>
            <a:r>
              <a:rPr lang="en-US" dirty="0"/>
              <a:t>webinars on various topics; majority during FY16 were on IANA / accountability. </a:t>
            </a:r>
          </a:p>
          <a:p>
            <a:pPr marL="742950" lvl="1" indent="-285750">
              <a:buFont typeface="Arial" panose="020B0604020202020204" pitchFamily="34" charset="0"/>
              <a:buChar char="•"/>
            </a:pPr>
            <a:r>
              <a:rPr lang="en-US" dirty="0" smtClean="0"/>
              <a:t>DNS </a:t>
            </a:r>
            <a:r>
              <a:rPr lang="en-US" dirty="0"/>
              <a:t>Operations and DNSSEC </a:t>
            </a:r>
          </a:p>
          <a:p>
            <a:pPr marL="742950" lvl="1" indent="-285750">
              <a:buFont typeface="Arial" panose="020B0604020202020204" pitchFamily="34" charset="0"/>
              <a:buChar char="•"/>
            </a:pPr>
            <a:r>
              <a:rPr lang="en-US" dirty="0"/>
              <a:t>DNS Security for </a:t>
            </a:r>
            <a:r>
              <a:rPr lang="en-US" dirty="0" smtClean="0"/>
              <a:t>LEAs</a:t>
            </a:r>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2898111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Africa</a:t>
            </a:r>
            <a:endParaRPr lang="en-US" dirty="0"/>
          </a:p>
        </p:txBody>
      </p:sp>
      <p:sp>
        <p:nvSpPr>
          <p:cNvPr id="3" name="Rectangle 2"/>
          <p:cNvSpPr/>
          <p:nvPr/>
        </p:nvSpPr>
        <p:spPr>
          <a:xfrm>
            <a:off x="0" y="735193"/>
            <a:ext cx="9144000" cy="4770537"/>
          </a:xfrm>
          <a:prstGeom prst="rect">
            <a:avLst/>
          </a:prstGeom>
        </p:spPr>
        <p:txBody>
          <a:bodyPr wrap="square">
            <a:spAutoFit/>
          </a:bodyPr>
          <a:lstStyle/>
          <a:p>
            <a:pPr marL="285750" indent="-285750">
              <a:buFont typeface="Arial" panose="020B0604020202020204" pitchFamily="34" charset="0"/>
              <a:buChar char="•"/>
            </a:pPr>
            <a:r>
              <a:rPr lang="en-US" dirty="0"/>
              <a:t>Over the past 15 months, the </a:t>
            </a:r>
            <a:r>
              <a:rPr lang="en-US" dirty="0" smtClean="0"/>
              <a:t>DNS-</a:t>
            </a:r>
            <a:r>
              <a:rPr lang="en-US" dirty="0" err="1" smtClean="0"/>
              <a:t>Enetrepreneurship</a:t>
            </a:r>
            <a:r>
              <a:rPr lang="en-US" dirty="0" smtClean="0"/>
              <a:t> Center </a:t>
            </a:r>
            <a:r>
              <a:rPr lang="en-US" dirty="0"/>
              <a:t>has provided 10 workshops in 6 different countries covering the following topics: </a:t>
            </a:r>
          </a:p>
          <a:p>
            <a:pPr marL="742950" lvl="1" indent="-285750">
              <a:buFont typeface="Arial" panose="020B0604020202020204" pitchFamily="34" charset="0"/>
              <a:buChar char="•"/>
            </a:pPr>
            <a:r>
              <a:rPr lang="en-US" dirty="0"/>
              <a:t>DNS Business Development </a:t>
            </a:r>
          </a:p>
          <a:p>
            <a:pPr marL="742950" lvl="1" indent="-285750">
              <a:buFont typeface="Arial" panose="020B0604020202020204" pitchFamily="34" charset="0"/>
              <a:buChar char="•"/>
            </a:pPr>
            <a:r>
              <a:rPr lang="en-US" dirty="0"/>
              <a:t>Registry Best Practices </a:t>
            </a:r>
          </a:p>
          <a:p>
            <a:pPr marL="742950" lvl="1" indent="-285750">
              <a:buFont typeface="Arial" panose="020B0604020202020204" pitchFamily="34" charset="0"/>
              <a:buChar char="•"/>
            </a:pPr>
            <a:r>
              <a:rPr lang="en-US" dirty="0"/>
              <a:t>SWOT Analysis for National DNS Markets </a:t>
            </a:r>
          </a:p>
          <a:p>
            <a:pPr marL="742950" lvl="1" indent="-285750">
              <a:buFont typeface="Arial" panose="020B0604020202020204" pitchFamily="34" charset="0"/>
              <a:buChar char="•"/>
            </a:pPr>
            <a:r>
              <a:rPr lang="en-US" dirty="0"/>
              <a:t>Domain Name Dispute Resolution </a:t>
            </a:r>
          </a:p>
          <a:p>
            <a:pPr marL="742950" lvl="1" indent="-285750">
              <a:buFont typeface="Arial" panose="020B0604020202020204" pitchFamily="34" charset="0"/>
              <a:buChar char="•"/>
            </a:pPr>
            <a:r>
              <a:rPr lang="en-US" dirty="0"/>
              <a:t>DNS Operations and Security: Train the Trainer</a:t>
            </a:r>
          </a:p>
          <a:p>
            <a:pPr marL="742950" lvl="1" indent="-285750">
              <a:buFont typeface="Arial" panose="020B0604020202020204" pitchFamily="34" charset="0"/>
              <a:buChar char="•"/>
            </a:pPr>
            <a:r>
              <a:rPr lang="en-US" dirty="0"/>
              <a:t>DNS Operations and DNSSEC</a:t>
            </a:r>
          </a:p>
          <a:p>
            <a:pPr lvl="1"/>
            <a:endParaRPr lang="en-US" dirty="0"/>
          </a:p>
          <a:p>
            <a:pPr marL="342900" indent="-342900">
              <a:buFont typeface="Arial" panose="020B0604020202020204" pitchFamily="34" charset="0"/>
              <a:buChar char="•"/>
            </a:pPr>
            <a:r>
              <a:rPr lang="en-US" dirty="0" smtClean="0"/>
              <a:t>Africa:</a:t>
            </a:r>
          </a:p>
          <a:p>
            <a:pPr marL="800100" lvl="1" indent="-342900">
              <a:buFont typeface="Arial" panose="020B0604020202020204" pitchFamily="34" charset="0"/>
              <a:buChar char="•"/>
            </a:pPr>
            <a:r>
              <a:rPr lang="en-US" dirty="0" smtClean="0"/>
              <a:t>Topical workshops (2</a:t>
            </a:r>
            <a:r>
              <a:rPr lang="en-US" baseline="30000" dirty="0" smtClean="0"/>
              <a:t>nd</a:t>
            </a:r>
            <a:r>
              <a:rPr lang="en-US" dirty="0" smtClean="0"/>
              <a:t> one recently in Zimbabwe) – community asked for:</a:t>
            </a:r>
          </a:p>
          <a:p>
            <a:pPr marL="1200150" lvl="2" indent="-285750">
              <a:buFont typeface="Wingdings" panose="05000000000000000000" pitchFamily="2" charset="2"/>
              <a:buChar char="Ø"/>
            </a:pPr>
            <a:r>
              <a:rPr lang="en-US" dirty="0"/>
              <a:t>More capacity building on domain names dispute resolution</a:t>
            </a:r>
          </a:p>
          <a:p>
            <a:pPr marL="1200150" lvl="2" indent="-285750">
              <a:buFont typeface="Wingdings" panose="05000000000000000000" pitchFamily="2" charset="2"/>
              <a:buChar char="Ø"/>
            </a:pPr>
            <a:r>
              <a:rPr lang="en-US" dirty="0"/>
              <a:t>Constitution of a forum for legal experts interested in domain name matters</a:t>
            </a:r>
          </a:p>
          <a:p>
            <a:pPr marL="1200150" lvl="2" indent="-285750">
              <a:buFont typeface="Wingdings" panose="05000000000000000000" pitchFamily="2" charset="2"/>
              <a:buChar char="Ø"/>
            </a:pPr>
            <a:r>
              <a:rPr lang="en-US" dirty="0"/>
              <a:t>Need for more volunteers from Africa in IDN working </a:t>
            </a:r>
            <a:r>
              <a:rPr lang="en-US" dirty="0" smtClean="0"/>
              <a:t>groups</a:t>
            </a:r>
          </a:p>
          <a:p>
            <a:pPr marL="742950" lvl="1" indent="-285750">
              <a:buFont typeface="Arial" panose="020B0604020202020204" pitchFamily="34" charset="0"/>
              <a:buChar char="•"/>
            </a:pPr>
            <a:r>
              <a:rPr lang="en-US" dirty="0" smtClean="0"/>
              <a:t>Webinars (in different languages)</a:t>
            </a:r>
          </a:p>
          <a:p>
            <a:pPr marL="742950" lvl="1" indent="-285750">
              <a:buFont typeface="Arial" panose="020B0604020202020204" pitchFamily="34" charset="0"/>
              <a:buChar char="•"/>
            </a:pPr>
            <a:r>
              <a:rPr lang="en-US" dirty="0" smtClean="0"/>
              <a:t>One to one during countries visits or regional events</a:t>
            </a:r>
            <a:endParaRPr lang="en-US" dirty="0"/>
          </a:p>
          <a:p>
            <a:pPr marL="800100" lvl="1" indent="-342900">
              <a:buFont typeface="Arial" panose="020B0604020202020204" pitchFamily="34" charset="0"/>
              <a:buChar char="•"/>
            </a:pPr>
            <a:endParaRPr lang="en-US" sz="1600" dirty="0"/>
          </a:p>
        </p:txBody>
      </p:sp>
    </p:spTree>
    <p:extLst>
      <p:ext uri="{BB962C8B-B14F-4D97-AF65-F5344CB8AC3E}">
        <p14:creationId xmlns:p14="http://schemas.microsoft.com/office/powerpoint/2010/main" val="3869608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Latin America</a:t>
            </a:r>
            <a:endParaRPr lang="en-US" dirty="0"/>
          </a:p>
        </p:txBody>
      </p:sp>
      <p:sp>
        <p:nvSpPr>
          <p:cNvPr id="3" name="Rectangle 2"/>
          <p:cNvSpPr/>
          <p:nvPr/>
        </p:nvSpPr>
        <p:spPr>
          <a:xfrm>
            <a:off x="41148" y="968354"/>
            <a:ext cx="9061704" cy="4832092"/>
          </a:xfrm>
          <a:prstGeom prst="rect">
            <a:avLst/>
          </a:prstGeom>
        </p:spPr>
        <p:txBody>
          <a:bodyPr wrap="square">
            <a:spAutoFit/>
          </a:bodyPr>
          <a:lstStyle/>
          <a:p>
            <a:pPr marL="285750" indent="-285750">
              <a:buFont typeface="Arial" panose="020B0604020202020204" pitchFamily="34" charset="0"/>
              <a:buChar char="•"/>
            </a:pPr>
            <a:r>
              <a:rPr lang="en-US" sz="2200" dirty="0" smtClean="0"/>
              <a:t>Monthly Webinars to provide updates of the LAC Strategy</a:t>
            </a:r>
          </a:p>
          <a:p>
            <a:pPr marL="285750" indent="-285750">
              <a:buFont typeface="Arial" panose="020B0604020202020204" pitchFamily="34" charset="0"/>
              <a:buChar char="•"/>
            </a:pPr>
            <a:endParaRPr lang="en-US" sz="2200" dirty="0" smtClean="0"/>
          </a:p>
          <a:p>
            <a:pPr marL="285750" indent="-285750">
              <a:buFont typeface="Arial" panose="020B0604020202020204" pitchFamily="34" charset="0"/>
              <a:buChar char="•"/>
            </a:pPr>
            <a:r>
              <a:rPr lang="en-US" sz="2200" dirty="0" smtClean="0"/>
              <a:t>Capacity Building Webinars with LACRALO (last one was on Geographic Region)</a:t>
            </a:r>
          </a:p>
          <a:p>
            <a:pPr marL="285750" indent="-285750">
              <a:buFont typeface="Arial" panose="020B0604020202020204" pitchFamily="34" charset="0"/>
              <a:buChar char="•"/>
            </a:pPr>
            <a:endParaRPr lang="en-US" sz="2200" dirty="0" smtClean="0"/>
          </a:p>
          <a:p>
            <a:pPr marL="285750" indent="-285750">
              <a:buFont typeface="Arial" panose="020B0604020202020204" pitchFamily="34" charset="0"/>
              <a:buChar char="•"/>
            </a:pPr>
            <a:r>
              <a:rPr lang="en-US" sz="2200" dirty="0" smtClean="0"/>
              <a:t> 3 Webinars for REGULATEL</a:t>
            </a:r>
          </a:p>
          <a:p>
            <a:pPr marL="742950" lvl="1" indent="-285750">
              <a:buFont typeface="Arial" panose="020B0604020202020204" pitchFamily="34" charset="0"/>
              <a:buChar char="•"/>
            </a:pPr>
            <a:r>
              <a:rPr lang="en-US" sz="2200" dirty="0" smtClean="0"/>
              <a:t>1) Introduction to Names and Numbers 2) Numbers and Protocols 3) Names ccTLDs and gTLDs</a:t>
            </a:r>
          </a:p>
          <a:p>
            <a:pPr marL="742950" lvl="1" indent="-28575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GAC Webinars: 1 before each ICANN meeting( 7 so far) </a:t>
            </a:r>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1 Webinar for the</a:t>
            </a:r>
            <a:r>
              <a:rPr lang="en-US" sz="2200" dirty="0"/>
              <a:t> Inter-American Telecommunication Commission (CITEL), this </a:t>
            </a:r>
            <a:r>
              <a:rPr lang="en-US" sz="2200" dirty="0" smtClean="0"/>
              <a:t>Regional </a:t>
            </a:r>
            <a:r>
              <a:rPr lang="en-US" sz="2200" dirty="0"/>
              <a:t>O</a:t>
            </a:r>
            <a:r>
              <a:rPr lang="en-US" sz="2200" dirty="0" smtClean="0"/>
              <a:t>rganization </a:t>
            </a:r>
            <a:r>
              <a:rPr lang="en-US" sz="2200" dirty="0"/>
              <a:t>is the </a:t>
            </a:r>
            <a:r>
              <a:rPr lang="en-US" sz="2200" dirty="0" smtClean="0"/>
              <a:t>Telecommunications</a:t>
            </a:r>
            <a:r>
              <a:rPr lang="en-US" sz="2200" dirty="0"/>
              <a:t>/ICT </a:t>
            </a:r>
            <a:r>
              <a:rPr lang="en-US" sz="2200" dirty="0" smtClean="0"/>
              <a:t>Advisory </a:t>
            </a:r>
            <a:r>
              <a:rPr lang="en-US" sz="2200" dirty="0"/>
              <a:t>body of Organization of American States (OAS)</a:t>
            </a:r>
            <a:r>
              <a:rPr lang="en-US" sz="2200" dirty="0" smtClean="0"/>
              <a:t>.  (</a:t>
            </a:r>
            <a:r>
              <a:rPr lang="en-US" sz="2200" dirty="0"/>
              <a:t>Security in the DNS </a:t>
            </a:r>
            <a:r>
              <a:rPr lang="en-US" sz="2200" dirty="0" smtClean="0"/>
              <a:t>)</a:t>
            </a:r>
            <a:endParaRPr lang="en-US" sz="2200" dirty="0"/>
          </a:p>
        </p:txBody>
      </p:sp>
    </p:spTree>
    <p:extLst>
      <p:ext uri="{BB962C8B-B14F-4D97-AF65-F5344CB8AC3E}">
        <p14:creationId xmlns:p14="http://schemas.microsoft.com/office/powerpoint/2010/main" val="3664997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Latin America</a:t>
            </a:r>
            <a:endParaRPr lang="en-US" dirty="0"/>
          </a:p>
        </p:txBody>
      </p:sp>
      <p:sp>
        <p:nvSpPr>
          <p:cNvPr id="3" name="Rectangle 2"/>
          <p:cNvSpPr/>
          <p:nvPr/>
        </p:nvSpPr>
        <p:spPr>
          <a:xfrm>
            <a:off x="41148" y="968354"/>
            <a:ext cx="9061704" cy="4862869"/>
          </a:xfrm>
          <a:prstGeom prst="rect">
            <a:avLst/>
          </a:prstGeom>
        </p:spPr>
        <p:txBody>
          <a:bodyPr wrap="square">
            <a:spAutoFit/>
          </a:bodyPr>
          <a:lstStyle/>
          <a:p>
            <a:pPr marL="342900" indent="-342900">
              <a:buFont typeface="Arial" panose="020B0604020202020204" pitchFamily="34" charset="0"/>
              <a:buChar char="•"/>
            </a:pPr>
            <a:r>
              <a:rPr lang="en-US" sz="2200" i="1" dirty="0" err="1"/>
              <a:t>NextGen@ICANN</a:t>
            </a:r>
            <a:r>
              <a:rPr lang="en-US" sz="2200" i="1" dirty="0"/>
              <a:t> </a:t>
            </a:r>
            <a:r>
              <a:rPr lang="en-US" sz="2200" i="1" dirty="0" smtClean="0"/>
              <a:t>Webinar -   ICANN </a:t>
            </a:r>
            <a:r>
              <a:rPr lang="en-US" sz="2200" i="1" dirty="0"/>
              <a:t>and the </a:t>
            </a:r>
            <a:r>
              <a:rPr lang="en-US" sz="2200" i="1" dirty="0" smtClean="0"/>
              <a:t>LAC Youth </a:t>
            </a:r>
            <a:r>
              <a:rPr lang="en-US" sz="2200" i="1" dirty="0"/>
              <a:t>Observatory organized an online meeting on </a:t>
            </a:r>
            <a:r>
              <a:rPr lang="en-US" sz="2200" i="1" dirty="0" smtClean="0"/>
              <a:t>that </a:t>
            </a:r>
            <a:r>
              <a:rPr lang="en-US" sz="2200" i="1" dirty="0"/>
              <a:t>allowed newcomers to know everything about the application process and experiences from other fellows of </a:t>
            </a:r>
            <a:r>
              <a:rPr lang="en-US" sz="2200" i="1" dirty="0" smtClean="0"/>
              <a:t>the </a:t>
            </a:r>
            <a:r>
              <a:rPr lang="en-US" sz="2200" i="1" dirty="0" err="1" smtClean="0"/>
              <a:t>NextGen</a:t>
            </a:r>
            <a:r>
              <a:rPr lang="en-US" sz="2200" i="1" dirty="0" smtClean="0"/>
              <a:t> Program</a:t>
            </a:r>
            <a:endParaRPr lang="en-US" sz="2200" dirty="0" smtClean="0"/>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err="1" smtClean="0"/>
              <a:t>ccTLD</a:t>
            </a:r>
            <a:r>
              <a:rPr lang="en-US" sz="2200" dirty="0"/>
              <a:t> </a:t>
            </a:r>
            <a:r>
              <a:rPr lang="en-US" sz="2200" dirty="0" smtClean="0"/>
              <a:t>Internship Program – Working along LACTLD, the objective a </a:t>
            </a:r>
            <a:r>
              <a:rPr lang="en-US" sz="2200" dirty="0"/>
              <a:t>focus on specific capacity building that </a:t>
            </a:r>
            <a:r>
              <a:rPr lang="en-US" sz="2200" dirty="0" smtClean="0"/>
              <a:t>will help small and medium LAC </a:t>
            </a:r>
            <a:r>
              <a:rPr lang="en-US" sz="2200" dirty="0" err="1" smtClean="0"/>
              <a:t>ccTLDs</a:t>
            </a:r>
            <a:r>
              <a:rPr lang="en-US" sz="2200" dirty="0" smtClean="0"/>
              <a:t>’.</a:t>
            </a:r>
          </a:p>
          <a:p>
            <a:r>
              <a:rPr lang="en-US" sz="2200" dirty="0"/>
              <a:t> </a:t>
            </a:r>
            <a:r>
              <a:rPr lang="en-US" sz="2200" dirty="0" smtClean="0"/>
              <a:t>     2 Internships in 2015 and 2 are programmed for 2016.</a:t>
            </a:r>
            <a:endParaRPr lang="en-US" sz="2200" dirty="0"/>
          </a:p>
          <a:p>
            <a:pPr marL="342900" indent="-342900">
              <a:buFont typeface="Arial" panose="020B0604020202020204" pitchFamily="34" charset="0"/>
              <a:buChar char="•"/>
            </a:pPr>
            <a:endParaRPr lang="en-US" sz="2200" dirty="0" smtClean="0"/>
          </a:p>
          <a:p>
            <a:pPr marL="342900" indent="-342900">
              <a:buFont typeface="Arial" panose="020B0604020202020204" pitchFamily="34" charset="0"/>
              <a:buChar char="•"/>
            </a:pPr>
            <a:r>
              <a:rPr lang="en-US" sz="2200" dirty="0" smtClean="0"/>
              <a:t>In process of launching the LAC DNS Entrepreneurship Center with Government of Paraguay. </a:t>
            </a:r>
            <a:r>
              <a:rPr lang="en-US" sz="2200" i="1" dirty="0" smtClean="0"/>
              <a:t>A Consultative Committee has been set up with members of the community including Registrars and Registries from the region plus Internet Industry Associations and LACTLD.</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312440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677"/>
            <a:ext cx="9144000" cy="710655"/>
          </a:xfrm>
        </p:spPr>
        <p:txBody>
          <a:bodyPr/>
          <a:lstStyle/>
          <a:p>
            <a:r>
              <a:rPr lang="en-US" dirty="0" smtClean="0"/>
              <a:t>APAC - Asia</a:t>
            </a:r>
            <a:endParaRPr lang="en-US" dirty="0"/>
          </a:p>
        </p:txBody>
      </p:sp>
      <p:sp>
        <p:nvSpPr>
          <p:cNvPr id="3" name="Rectangle 2"/>
          <p:cNvSpPr/>
          <p:nvPr/>
        </p:nvSpPr>
        <p:spPr>
          <a:xfrm>
            <a:off x="36576" y="709588"/>
            <a:ext cx="9221724" cy="5970865"/>
          </a:xfrm>
          <a:prstGeom prst="rect">
            <a:avLst/>
          </a:prstGeom>
        </p:spPr>
        <p:txBody>
          <a:bodyPr wrap="square">
            <a:spAutoFit/>
          </a:bodyPr>
          <a:lstStyle/>
          <a:p>
            <a:endParaRPr lang="en-US" dirty="0"/>
          </a:p>
          <a:p>
            <a:pPr marL="285750" indent="-285750">
              <a:buFont typeface="Wingdings" panose="05000000000000000000" pitchFamily="2" charset="2"/>
              <a:buChar char="§"/>
            </a:pPr>
            <a:r>
              <a:rPr lang="en-US" b="1" dirty="0" smtClean="0"/>
              <a:t>Visits/outreach </a:t>
            </a:r>
            <a:r>
              <a:rPr lang="en-US" dirty="0" smtClean="0"/>
              <a:t>to GAC reps, or to Government for non-GAC members</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smtClean="0"/>
              <a:t>AT 3</a:t>
            </a:r>
            <a:r>
              <a:rPr lang="en-US" baseline="30000" dirty="0" smtClean="0"/>
              <a:t>rd</a:t>
            </a:r>
            <a:r>
              <a:rPr lang="en-US" dirty="0" smtClean="0"/>
              <a:t> party events like Asia Pacific </a:t>
            </a:r>
            <a:r>
              <a:rPr lang="en-US" dirty="0" err="1" smtClean="0"/>
              <a:t>Telecommunity</a:t>
            </a:r>
            <a:r>
              <a:rPr lang="en-US" dirty="0"/>
              <a:t> </a:t>
            </a:r>
            <a:r>
              <a:rPr lang="en-US" dirty="0" smtClean="0"/>
              <a:t>-  conducted </a:t>
            </a:r>
            <a:r>
              <a:rPr lang="en-US" b="1" dirty="0" smtClean="0"/>
              <a:t>DNS and DNS Security tutorial</a:t>
            </a:r>
            <a:r>
              <a:rPr lang="en-US" dirty="0" smtClean="0"/>
              <a:t>; </a:t>
            </a:r>
            <a:r>
              <a:rPr lang="en-US" b="1" dirty="0" smtClean="0"/>
              <a:t>Briefings </a:t>
            </a:r>
            <a:r>
              <a:rPr lang="en-US" dirty="0" smtClean="0"/>
              <a:t>on ICANN topics; </a:t>
            </a:r>
            <a:r>
              <a:rPr lang="en-US" b="1" dirty="0" smtClean="0"/>
              <a:t>Meetings </a:t>
            </a:r>
            <a:r>
              <a:rPr lang="en-US" dirty="0"/>
              <a:t>with </a:t>
            </a:r>
            <a:r>
              <a:rPr lang="en-US" dirty="0" smtClean="0"/>
              <a:t>GAC/</a:t>
            </a:r>
            <a:r>
              <a:rPr lang="en-US" dirty="0" err="1" smtClean="0"/>
              <a:t>Gov</a:t>
            </a:r>
            <a:r>
              <a:rPr lang="en-US" dirty="0" smtClean="0"/>
              <a:t> </a:t>
            </a:r>
          </a:p>
          <a:p>
            <a:pPr marL="285750" indent="-285750">
              <a:buFont typeface="Wingdings" panose="05000000000000000000" pitchFamily="2" charset="2"/>
              <a:buChar char="§"/>
            </a:pPr>
            <a:r>
              <a:rPr lang="en-US" b="1" dirty="0" smtClean="0"/>
              <a:t>Asia Pacific Regional Internet Governance Forum (</a:t>
            </a:r>
            <a:r>
              <a:rPr lang="en-US" b="1" dirty="0" err="1" smtClean="0"/>
              <a:t>APrIGF</a:t>
            </a:r>
            <a:r>
              <a:rPr lang="en-US" b="1" dirty="0" smtClean="0"/>
              <a:t>)</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b="1" dirty="0" smtClean="0"/>
              <a:t>Training </a:t>
            </a:r>
            <a:r>
              <a:rPr lang="en-US" dirty="0" smtClean="0"/>
              <a:t>on DNS Security at APTLD </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b="1" dirty="0" smtClean="0"/>
              <a:t>Collaboration with GAC members </a:t>
            </a:r>
            <a:r>
              <a:rPr lang="en-US" dirty="0" smtClean="0"/>
              <a:t>for training – e.g. SGNIC on DNSSEC and DNS Abuse Handling; Law Enforcement Training; Label Generation Panel </a:t>
            </a:r>
          </a:p>
          <a:p>
            <a:pPr marL="285750" indent="-285750">
              <a:buFont typeface="Wingdings" panose="05000000000000000000" pitchFamily="2" charset="2"/>
              <a:buChar char="§"/>
            </a:pPr>
            <a:endParaRPr lang="en-US" dirty="0" smtClean="0"/>
          </a:p>
          <a:p>
            <a:pPr marL="285750" indent="-285750">
              <a:buFont typeface="Wingdings" panose="05000000000000000000" pitchFamily="2" charset="2"/>
              <a:buChar char="§"/>
            </a:pPr>
            <a:r>
              <a:rPr lang="en-US" dirty="0" smtClean="0"/>
              <a:t>APAC Hub </a:t>
            </a:r>
            <a:r>
              <a:rPr lang="en-US" b="1" dirty="0" smtClean="0"/>
              <a:t>capacity building webinars</a:t>
            </a:r>
            <a:r>
              <a:rPr lang="en-US" dirty="0" smtClean="0"/>
              <a:t>, </a:t>
            </a:r>
            <a:r>
              <a:rPr lang="en-US" b="1" dirty="0"/>
              <a:t>APAC Space </a:t>
            </a:r>
            <a:r>
              <a:rPr lang="en-US" dirty="0"/>
              <a:t>web </a:t>
            </a:r>
            <a:r>
              <a:rPr lang="en-US" dirty="0" smtClean="0"/>
              <a:t>conferences, </a:t>
            </a:r>
            <a:r>
              <a:rPr lang="en-US" dirty="0"/>
              <a:t>open </a:t>
            </a:r>
            <a:r>
              <a:rPr lang="en-US" dirty="0" smtClean="0"/>
              <a:t>to anyone from Asia-Pacific region</a:t>
            </a:r>
          </a:p>
          <a:p>
            <a:endParaRPr lang="en-US" dirty="0" smtClean="0"/>
          </a:p>
          <a:p>
            <a:pPr marL="285750" indent="-285750">
              <a:buFont typeface="Wingdings" panose="05000000000000000000" pitchFamily="2" charset="2"/>
              <a:buChar char="§"/>
            </a:pPr>
            <a:r>
              <a:rPr lang="en-US" dirty="0" smtClean="0"/>
              <a:t>Monthly </a:t>
            </a:r>
            <a:r>
              <a:rPr lang="en-US" b="1" dirty="0" smtClean="0"/>
              <a:t>APAC regional newsletter </a:t>
            </a:r>
            <a:r>
              <a:rPr lang="en-US" dirty="0" smtClean="0"/>
              <a:t>circulated to all GAC members</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smtClean="0"/>
              <a:t>Suggested </a:t>
            </a:r>
            <a:r>
              <a:rPr lang="en-US" b="1" dirty="0" smtClean="0"/>
              <a:t>Asia GAC mailing list </a:t>
            </a:r>
            <a:r>
              <a:rPr lang="en-US" dirty="0" smtClean="0"/>
              <a:t>at different times, including at ICANN55 Marrakech, but no interest</a:t>
            </a:r>
          </a:p>
          <a:p>
            <a:pPr marL="285750" indent="-285750">
              <a:buFont typeface="Wingdings" panose="05000000000000000000" pitchFamily="2" charset="2"/>
              <a:buChar char="§"/>
            </a:pPr>
            <a:endParaRPr lang="en-US" sz="2000" dirty="0"/>
          </a:p>
          <a:p>
            <a:pPr marL="285750" indent="-285750">
              <a:buFont typeface="Wingdings" panose="05000000000000000000" pitchFamily="2" charset="2"/>
              <a:buChar char="§"/>
            </a:pPr>
            <a:endParaRPr lang="en-US" sz="2000" dirty="0"/>
          </a:p>
        </p:txBody>
      </p:sp>
    </p:spTree>
    <p:extLst>
      <p:ext uri="{BB962C8B-B14F-4D97-AF65-F5344CB8AC3E}">
        <p14:creationId xmlns:p14="http://schemas.microsoft.com/office/powerpoint/2010/main" val="1682934291"/>
      </p:ext>
    </p:extLst>
  </p:cSld>
  <p:clrMapOvr>
    <a:masterClrMapping/>
  </p:clrMapOvr>
</p:sld>
</file>

<file path=ppt/theme/theme1.xml><?xml version="1.0" encoding="utf-8"?>
<a:theme xmlns:a="http://schemas.openxmlformats.org/drawingml/2006/main" name="Office Theme">
  <a:themeElements>
    <a:clrScheme name="ICANN Template">
      <a:dk1>
        <a:srgbClr val="0A1F24"/>
      </a:dk1>
      <a:lt1>
        <a:sysClr val="window" lastClr="FFFFFF"/>
      </a:lt1>
      <a:dk2>
        <a:srgbClr val="1A87C9"/>
      </a:dk2>
      <a:lt2>
        <a:srgbClr val="EEECE1"/>
      </a:lt2>
      <a:accent1>
        <a:srgbClr val="1A87C9"/>
      </a:accent1>
      <a:accent2>
        <a:srgbClr val="0D436C"/>
      </a:accent2>
      <a:accent3>
        <a:srgbClr val="1B6F74"/>
      </a:accent3>
      <a:accent4>
        <a:srgbClr val="EA903A"/>
      </a:accent4>
      <a:accent5>
        <a:srgbClr val="DB6033"/>
      </a:accent5>
      <a:accent6>
        <a:srgbClr val="1768B1"/>
      </a:accent6>
      <a:hlink>
        <a:srgbClr val="1D98D3"/>
      </a:hlink>
      <a:folHlink>
        <a:srgbClr val="427BB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latin typeface="Source Sans Pro"/>
            <a:cs typeface="Source Sans Pro"/>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6773</TotalTime>
  <Words>826</Words>
  <Application>Microsoft Macintosh PowerPoint</Application>
  <PresentationFormat>On-screen Show (4:3)</PresentationFormat>
  <Paragraphs>136</Paragraphs>
  <Slides>14</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ＭＳ Ｐゴシック</vt:lpstr>
      <vt:lpstr>Arial</vt:lpstr>
      <vt:lpstr>Calibri</vt:lpstr>
      <vt:lpstr>Segoe UI</vt:lpstr>
      <vt:lpstr>Segoe UI Semilight</vt:lpstr>
      <vt:lpstr>Source Sans Pro</vt:lpstr>
      <vt:lpstr>Source Sans Pro Light</vt:lpstr>
      <vt:lpstr>Wingdings</vt:lpstr>
      <vt:lpstr>Office Theme</vt:lpstr>
      <vt:lpstr>PowerPoint Presentation</vt:lpstr>
      <vt:lpstr>PowerPoint Presentation</vt:lpstr>
      <vt:lpstr>Agenda </vt:lpstr>
      <vt:lpstr>GSE/GE work in regions</vt:lpstr>
      <vt:lpstr>Middle East</vt:lpstr>
      <vt:lpstr>Africa</vt:lpstr>
      <vt:lpstr>Latin America</vt:lpstr>
      <vt:lpstr>Latin America</vt:lpstr>
      <vt:lpstr>APAC - Asia</vt:lpstr>
      <vt:lpstr>APAC - Oceania</vt:lpstr>
      <vt:lpstr>APAC - Oceania</vt:lpstr>
      <vt:lpstr>GE Geneva and New York</vt:lpstr>
      <vt:lpstr> Way forward – together for more efficiency </vt:lpstr>
      <vt:lpstr>Engage with ICANN</vt:lpstr>
    </vt:vector>
  </TitlesOfParts>
  <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Abigail</dc:creator>
  <cp:lastModifiedBy>Julia Charvolen</cp:lastModifiedBy>
  <cp:revision>192</cp:revision>
  <cp:lastPrinted>2016-06-14T13:33:00Z</cp:lastPrinted>
  <dcterms:created xsi:type="dcterms:W3CDTF">2015-01-07T16:11:05Z</dcterms:created>
  <dcterms:modified xsi:type="dcterms:W3CDTF">2016-06-26T12:30:15Z</dcterms:modified>
</cp:coreProperties>
</file>